
<file path=[Content_Types].xml><?xml version="1.0" encoding="utf-8"?>
<Types xmlns="http://schemas.openxmlformats.org/package/2006/content-types">
  <Default Extension="jpeg" ContentType="image/jpeg"/>
  <Default Extension="mp4" ContentType="vide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5" r:id="rId7"/>
    <p:sldId id="266" r:id="rId8"/>
    <p:sldId id="269" r:id="rId9"/>
    <p:sldId id="270" r:id="rId10"/>
    <p:sldId id="272" r:id="rId11"/>
    <p:sldId id="271" r:id="rId12"/>
    <p:sldId id="268" r:id="rId13"/>
    <p:sldId id="267" r:id="rId14"/>
    <p:sldId id="264" r:id="rId15"/>
    <p:sldId id="261" r:id="rId16"/>
    <p:sldId id="275" r:id="rId17"/>
    <p:sldId id="274" r:id="rId18"/>
    <p:sldId id="273" r:id="rId19"/>
    <p:sldId id="263" r:id="rId20"/>
    <p:sldId id="262" r:id="rId21"/>
    <p:sldId id="276" r:id="rId22"/>
    <p:sldId id="278" r:id="rId23"/>
    <p:sldId id="277" r:id="rId2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0DC6AC-A3B3-4B55-9250-BAC655DAE74F}" v="1090" dt="2020-05-28T21:23:23.520"/>
    <p1510:client id="{E3D651C2-1290-420B-94AB-F0B74CBCF520}" v="129" dt="2020-05-29T21:04:36.7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7D2D85-6E41-42B6-8144-DD296586AFDA}" type="doc">
      <dgm:prSet loTypeId="urn:microsoft.com/office/officeart/2005/8/layout/process1" loCatId="process" qsTypeId="urn:microsoft.com/office/officeart/2005/8/quickstyle/simple1" qsCatId="simple" csTypeId="urn:microsoft.com/office/officeart/2005/8/colors/colorful1" csCatId="colorful"/>
      <dgm:spPr/>
      <dgm:t>
        <a:bodyPr/>
        <a:lstStyle/>
        <a:p>
          <a:endParaRPr lang="en-US"/>
        </a:p>
      </dgm:t>
    </dgm:pt>
    <dgm:pt modelId="{FE8E8035-2B73-46E3-AA58-74F36A3EC937}">
      <dgm:prSet/>
      <dgm:spPr/>
      <dgm:t>
        <a:bodyPr/>
        <a:lstStyle/>
        <a:p>
          <a:r>
            <a:rPr lang="pl-PL" dirty="0"/>
            <a:t>Po zakończeniu wojny wrócił do Włocławka, gdzie organizował Wyższe Seminarium Duchowne i 19 marca 1945 został jego rektorem</a:t>
          </a:r>
          <a:r>
            <a:rPr lang="pl-PL" baseline="0" dirty="0">
              <a:latin typeface="Avenir Next LT Pro"/>
            </a:rPr>
            <a:t>.</a:t>
          </a:r>
          <a:r>
            <a:rPr lang="pl-PL" dirty="0"/>
            <a:t> Będąc rektorem, profesorem i ojcem duchownym kleryków, był również wikariuszem w parafii św. Jana Chrzciciela w Lubrańcu i proboszczem parafii św. Wojciecha Biskupa i Męczennika w Kłobii i parafii Narodzenia Najświętszej Maryi Panny w Zgłowiączce</a:t>
          </a:r>
          <a:r>
            <a:rPr lang="pl-PL" baseline="0" dirty="0">
              <a:latin typeface="Avenir Next LT Pro"/>
            </a:rPr>
            <a:t>.</a:t>
          </a:r>
          <a:r>
            <a:rPr lang="pl-PL" dirty="0"/>
            <a:t> 15 sierpnia 1945 został kanonikiem kapituły katedralnej we Włocławku</a:t>
          </a:r>
          <a:r>
            <a:rPr lang="pl-PL" baseline="0" dirty="0">
              <a:latin typeface="Avenir Next LT Pro"/>
            </a:rPr>
            <a:t>.</a:t>
          </a:r>
          <a:endParaRPr lang="en-US" dirty="0"/>
        </a:p>
      </dgm:t>
    </dgm:pt>
    <dgm:pt modelId="{7D4B9191-FB42-4A93-A6A7-B78B3E98E33F}" type="parTrans" cxnId="{661AB455-7C1A-45FD-BEEE-8AC83BA1CA9C}">
      <dgm:prSet/>
      <dgm:spPr/>
      <dgm:t>
        <a:bodyPr/>
        <a:lstStyle/>
        <a:p>
          <a:endParaRPr lang="en-US"/>
        </a:p>
      </dgm:t>
    </dgm:pt>
    <dgm:pt modelId="{D0A57600-3EBB-4044-8954-06380522BBE6}" type="sibTrans" cxnId="{661AB455-7C1A-45FD-BEEE-8AC83BA1CA9C}">
      <dgm:prSet/>
      <dgm:spPr/>
      <dgm:t>
        <a:bodyPr/>
        <a:lstStyle/>
        <a:p>
          <a:endParaRPr lang="en-US"/>
        </a:p>
      </dgm:t>
    </dgm:pt>
    <dgm:pt modelId="{D49B9B21-F646-48F6-8C13-76349302FBBA}">
      <dgm:prSet/>
      <dgm:spPr/>
      <dgm:t>
        <a:bodyPr/>
        <a:lstStyle/>
        <a:p>
          <a:r>
            <a:rPr lang="pl-PL" dirty="0"/>
            <a:t>4 marca 1946 został prekonizowany przez papieża Piusa XII biskupem diecezjalnym diecezji lubelskiej</a:t>
          </a:r>
          <a:r>
            <a:rPr lang="pl-PL" baseline="0" dirty="0">
              <a:latin typeface="Avenir Next LT Pro"/>
            </a:rPr>
            <a:t>.</a:t>
          </a:r>
          <a:r>
            <a:rPr lang="pl-PL" dirty="0"/>
            <a:t> Święcenia biskupie otrzymał 12 maja z rąk kard. Augusta Hlonda, prymasa Polski na Jasnej Górze</a:t>
          </a:r>
          <a:r>
            <a:rPr lang="pl-PL" baseline="0" dirty="0">
              <a:latin typeface="Avenir Next LT Pro"/>
            </a:rPr>
            <a:t>.</a:t>
          </a:r>
          <a:r>
            <a:rPr lang="pl-PL" dirty="0"/>
            <a:t> W swoim herbie biskupim umieścił słowa „Soli </a:t>
          </a:r>
          <a:r>
            <a:rPr lang="pl-PL" dirty="0" err="1"/>
            <a:t>Deo</a:t>
          </a:r>
          <a:r>
            <a:rPr lang="pl-PL" dirty="0"/>
            <a:t>” (pol. </a:t>
          </a:r>
          <a:r>
            <a:rPr lang="pl-PL" i="1" dirty="0"/>
            <a:t>Samemu Bogu</a:t>
          </a:r>
          <a:r>
            <a:rPr lang="pl-PL" dirty="0"/>
            <a:t>).</a:t>
          </a:r>
          <a:endParaRPr lang="en-US" dirty="0"/>
        </a:p>
      </dgm:t>
    </dgm:pt>
    <dgm:pt modelId="{8D974F2B-5BEE-4B81-8F25-C3B6115ABB6C}" type="parTrans" cxnId="{BB49F5B3-918F-40F8-8355-BAA74C4158BA}">
      <dgm:prSet/>
      <dgm:spPr/>
      <dgm:t>
        <a:bodyPr/>
        <a:lstStyle/>
        <a:p>
          <a:endParaRPr lang="en-US"/>
        </a:p>
      </dgm:t>
    </dgm:pt>
    <dgm:pt modelId="{135CC718-1BAD-4135-A1A9-4B57D41F4C40}" type="sibTrans" cxnId="{BB49F5B3-918F-40F8-8355-BAA74C4158BA}">
      <dgm:prSet/>
      <dgm:spPr/>
      <dgm:t>
        <a:bodyPr/>
        <a:lstStyle/>
        <a:p>
          <a:endParaRPr lang="en-US"/>
        </a:p>
      </dgm:t>
    </dgm:pt>
    <dgm:pt modelId="{5FE0428C-845C-44E2-82C7-27D913D8C986}" type="pres">
      <dgm:prSet presAssocID="{FE7D2D85-6E41-42B6-8144-DD296586AFDA}" presName="Name0" presStyleCnt="0">
        <dgm:presLayoutVars>
          <dgm:dir/>
          <dgm:resizeHandles val="exact"/>
        </dgm:presLayoutVars>
      </dgm:prSet>
      <dgm:spPr/>
    </dgm:pt>
    <dgm:pt modelId="{3D3FC394-3F8F-4E1A-8439-F50BBF94B3F2}" type="pres">
      <dgm:prSet presAssocID="{FE8E8035-2B73-46E3-AA58-74F36A3EC937}" presName="node" presStyleLbl="node1" presStyleIdx="0" presStyleCnt="2">
        <dgm:presLayoutVars>
          <dgm:bulletEnabled val="1"/>
        </dgm:presLayoutVars>
      </dgm:prSet>
      <dgm:spPr/>
    </dgm:pt>
    <dgm:pt modelId="{D45BE9F3-54F5-4A88-AF50-469C24DCE940}" type="pres">
      <dgm:prSet presAssocID="{D0A57600-3EBB-4044-8954-06380522BBE6}" presName="sibTrans" presStyleLbl="sibTrans2D1" presStyleIdx="0" presStyleCnt="1"/>
      <dgm:spPr/>
    </dgm:pt>
    <dgm:pt modelId="{689DC95F-14BB-4EDB-96BB-C8B52046C373}" type="pres">
      <dgm:prSet presAssocID="{D0A57600-3EBB-4044-8954-06380522BBE6}" presName="connectorText" presStyleLbl="sibTrans2D1" presStyleIdx="0" presStyleCnt="1"/>
      <dgm:spPr/>
    </dgm:pt>
    <dgm:pt modelId="{225C4D34-FF15-4E72-8810-45AB55C9D26A}" type="pres">
      <dgm:prSet presAssocID="{D49B9B21-F646-48F6-8C13-76349302FBBA}" presName="node" presStyleLbl="node1" presStyleIdx="1" presStyleCnt="2">
        <dgm:presLayoutVars>
          <dgm:bulletEnabled val="1"/>
        </dgm:presLayoutVars>
      </dgm:prSet>
      <dgm:spPr/>
    </dgm:pt>
  </dgm:ptLst>
  <dgm:cxnLst>
    <dgm:cxn modelId="{AB7C5806-33AC-4E9D-B186-1CF6968D8F88}" type="presOf" srcId="{D0A57600-3EBB-4044-8954-06380522BBE6}" destId="{D45BE9F3-54F5-4A88-AF50-469C24DCE940}" srcOrd="0" destOrd="0" presId="urn:microsoft.com/office/officeart/2005/8/layout/process1"/>
    <dgm:cxn modelId="{4777495F-5B60-4C4B-8D7E-DB8CB44AA5C2}" type="presOf" srcId="{D0A57600-3EBB-4044-8954-06380522BBE6}" destId="{689DC95F-14BB-4EDB-96BB-C8B52046C373}" srcOrd="1" destOrd="0" presId="urn:microsoft.com/office/officeart/2005/8/layout/process1"/>
    <dgm:cxn modelId="{E6E54C63-697D-42A3-B83E-90C7BB1A160C}" type="presOf" srcId="{FE8E8035-2B73-46E3-AA58-74F36A3EC937}" destId="{3D3FC394-3F8F-4E1A-8439-F50BBF94B3F2}" srcOrd="0" destOrd="0" presId="urn:microsoft.com/office/officeart/2005/8/layout/process1"/>
    <dgm:cxn modelId="{7D571B4B-ED0C-4099-9A12-C7046424ACAB}" type="presOf" srcId="{FE7D2D85-6E41-42B6-8144-DD296586AFDA}" destId="{5FE0428C-845C-44E2-82C7-27D913D8C986}" srcOrd="0" destOrd="0" presId="urn:microsoft.com/office/officeart/2005/8/layout/process1"/>
    <dgm:cxn modelId="{661AB455-7C1A-45FD-BEEE-8AC83BA1CA9C}" srcId="{FE7D2D85-6E41-42B6-8144-DD296586AFDA}" destId="{FE8E8035-2B73-46E3-AA58-74F36A3EC937}" srcOrd="0" destOrd="0" parTransId="{7D4B9191-FB42-4A93-A6A7-B78B3E98E33F}" sibTransId="{D0A57600-3EBB-4044-8954-06380522BBE6}"/>
    <dgm:cxn modelId="{BB49F5B3-918F-40F8-8355-BAA74C4158BA}" srcId="{FE7D2D85-6E41-42B6-8144-DD296586AFDA}" destId="{D49B9B21-F646-48F6-8C13-76349302FBBA}" srcOrd="1" destOrd="0" parTransId="{8D974F2B-5BEE-4B81-8F25-C3B6115ABB6C}" sibTransId="{135CC718-1BAD-4135-A1A9-4B57D41F4C40}"/>
    <dgm:cxn modelId="{B1D1C5D8-8821-4CDB-ADD1-9085370F6395}" type="presOf" srcId="{D49B9B21-F646-48F6-8C13-76349302FBBA}" destId="{225C4D34-FF15-4E72-8810-45AB55C9D26A}" srcOrd="0" destOrd="0" presId="urn:microsoft.com/office/officeart/2005/8/layout/process1"/>
    <dgm:cxn modelId="{B29016DA-F2F6-4123-896B-8D2C894B4BEA}" type="presParOf" srcId="{5FE0428C-845C-44E2-82C7-27D913D8C986}" destId="{3D3FC394-3F8F-4E1A-8439-F50BBF94B3F2}" srcOrd="0" destOrd="0" presId="urn:microsoft.com/office/officeart/2005/8/layout/process1"/>
    <dgm:cxn modelId="{CB2C536F-5468-4AF7-8027-C82F6D2DCD85}" type="presParOf" srcId="{5FE0428C-845C-44E2-82C7-27D913D8C986}" destId="{D45BE9F3-54F5-4A88-AF50-469C24DCE940}" srcOrd="1" destOrd="0" presId="urn:microsoft.com/office/officeart/2005/8/layout/process1"/>
    <dgm:cxn modelId="{C6CA655F-7B18-4579-AEE5-C335B345B628}" type="presParOf" srcId="{D45BE9F3-54F5-4A88-AF50-469C24DCE940}" destId="{689DC95F-14BB-4EDB-96BB-C8B52046C373}" srcOrd="0" destOrd="0" presId="urn:microsoft.com/office/officeart/2005/8/layout/process1"/>
    <dgm:cxn modelId="{FE8B74B5-82FA-41B2-881A-2529E1C7B302}" type="presParOf" srcId="{5FE0428C-845C-44E2-82C7-27D913D8C986}" destId="{225C4D34-FF15-4E72-8810-45AB55C9D26A}"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F0ECB7-B22C-491B-8BF5-4C8CB6FFCFC1}"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6A64F797-B5E0-4D4E-9132-6A6266B8A90B}">
      <dgm:prSet/>
      <dgm:spPr/>
      <dgm:t>
        <a:bodyPr/>
        <a:lstStyle/>
        <a:p>
          <a:pPr rtl="0"/>
          <a:r>
            <a:rPr lang="pl-PL" dirty="0"/>
            <a:t>22 maja 1981 ostatni raz wystąpił publicznie, otwierając obrady Rady Głównej Episkopatu Polski. Zmarł sześć dni później, w czwartek 28 maja, w uroczystość Wniebowstąpienia Pańskiego o godzinie </a:t>
          </a:r>
          <a:r>
            <a:rPr lang="pl-PL" dirty="0">
              <a:latin typeface="Avenir Next LT Pro"/>
            </a:rPr>
            <a:t>4:40.</a:t>
          </a:r>
          <a:r>
            <a:rPr lang="pl-PL" dirty="0"/>
            <a:t> W oficjalnym komunikacie Rady Głównej Episkopatu Polski podano, że przyczyną śmierci był „rozsiany proces nowotworowy jamy brzusznej o wybitnej złośliwości i szybkim postępie”.</a:t>
          </a:r>
          <a:r>
            <a:rPr lang="pl-PL" dirty="0">
              <a:latin typeface="Avenir Next LT Pro"/>
            </a:rPr>
            <a:t> </a:t>
          </a:r>
          <a:endParaRPr lang="en-US" dirty="0"/>
        </a:p>
      </dgm:t>
    </dgm:pt>
    <dgm:pt modelId="{7225282C-317E-4BD3-BB06-D1FCE6ACA997}" type="parTrans" cxnId="{658A75D3-49F5-4F78-B6F4-9B667981F58A}">
      <dgm:prSet/>
      <dgm:spPr/>
      <dgm:t>
        <a:bodyPr/>
        <a:lstStyle/>
        <a:p>
          <a:endParaRPr lang="en-US"/>
        </a:p>
      </dgm:t>
    </dgm:pt>
    <dgm:pt modelId="{2F471CD4-AF84-46D5-9B00-396B1B826CE6}" type="sibTrans" cxnId="{658A75D3-49F5-4F78-B6F4-9B667981F58A}">
      <dgm:prSet/>
      <dgm:spPr/>
      <dgm:t>
        <a:bodyPr/>
        <a:lstStyle/>
        <a:p>
          <a:endParaRPr lang="en-US"/>
        </a:p>
      </dgm:t>
    </dgm:pt>
    <dgm:pt modelId="{AD3D56F9-7461-46BF-AD13-0C3FED30B299}">
      <dgm:prSet/>
      <dgm:spPr/>
      <dgm:t>
        <a:bodyPr/>
        <a:lstStyle/>
        <a:p>
          <a:r>
            <a:rPr lang="pl-PL" dirty="0"/>
            <a:t>Tego samego dnia zebrała się Komisja Wspólna Przedstawicieli Rządu i Episkopatu. Przedstawiciele rządu wręczyli zastępcy przewodniczącego Konferencji Episkopatu Polski kard. Franciszkowi Macharskiemu list kondolencyjny do Episkopatu od władz państwowych. Na posiedzeniu Komisji Wspólnej podjęto decyzję o ogłoszeniu żałoby narodowej od 28 do 31 maja.</a:t>
          </a:r>
          <a:endParaRPr lang="en-US" dirty="0"/>
        </a:p>
      </dgm:t>
    </dgm:pt>
    <dgm:pt modelId="{72ED7981-62A9-4FFC-8C46-D9621C6688C3}" type="parTrans" cxnId="{03F41F86-D2F8-45FF-9DB0-F94F54B15786}">
      <dgm:prSet/>
      <dgm:spPr/>
      <dgm:t>
        <a:bodyPr/>
        <a:lstStyle/>
        <a:p>
          <a:endParaRPr lang="en-US"/>
        </a:p>
      </dgm:t>
    </dgm:pt>
    <dgm:pt modelId="{5F735510-E975-451B-8388-13504CA38467}" type="sibTrans" cxnId="{03F41F86-D2F8-45FF-9DB0-F94F54B15786}">
      <dgm:prSet/>
      <dgm:spPr/>
      <dgm:t>
        <a:bodyPr/>
        <a:lstStyle/>
        <a:p>
          <a:endParaRPr lang="en-US"/>
        </a:p>
      </dgm:t>
    </dgm:pt>
    <dgm:pt modelId="{1B6BCD8F-E324-4ECA-B5A0-6F1205C999FB}">
      <dgm:prSet/>
      <dgm:spPr/>
      <dgm:t>
        <a:bodyPr/>
        <a:lstStyle/>
        <a:p>
          <a:pPr rtl="0"/>
          <a:r>
            <a:rPr lang="pl-PL" dirty="0"/>
            <a:t>W dniu śmierci prymasa nadeszła do Polski depesza kondolencyjna od przechodzącego rehabilitację po zamachu papieża Jana Pawła II. Papież</a:t>
          </a:r>
          <a:r>
            <a:rPr lang="pl-PL" noProof="1"/>
            <a:t> odprawił również mszę za duszę prymasa w swoim szpitalnym pokoju, zaś w kościele Najświętszej Maryi Panny na Zatybrzu, tytularnym kościele zmarłego, odprawiona została msza żałobna pod przewodnictwem</a:t>
          </a:r>
          <a:r>
            <a:rPr lang="pl-PL" dirty="0"/>
            <a:t> kard. Władysława Rubina.</a:t>
          </a:r>
          <a:r>
            <a:rPr lang="pl-PL" dirty="0">
              <a:latin typeface="Avenir Next LT Pro"/>
            </a:rPr>
            <a:t> </a:t>
          </a:r>
          <a:endParaRPr lang="en-US" dirty="0"/>
        </a:p>
      </dgm:t>
    </dgm:pt>
    <dgm:pt modelId="{9254307D-2663-4EAE-8F95-EC3869FA6809}" type="parTrans" cxnId="{1780C3E5-2E31-42CE-BB8F-F43786F30E2E}">
      <dgm:prSet/>
      <dgm:spPr/>
      <dgm:t>
        <a:bodyPr/>
        <a:lstStyle/>
        <a:p>
          <a:endParaRPr lang="en-US"/>
        </a:p>
      </dgm:t>
    </dgm:pt>
    <dgm:pt modelId="{247B29E0-667B-4F9F-94FB-B6F5C5E41F72}" type="sibTrans" cxnId="{1780C3E5-2E31-42CE-BB8F-F43786F30E2E}">
      <dgm:prSet/>
      <dgm:spPr/>
      <dgm:t>
        <a:bodyPr/>
        <a:lstStyle/>
        <a:p>
          <a:endParaRPr lang="en-US"/>
        </a:p>
      </dgm:t>
    </dgm:pt>
    <dgm:pt modelId="{EDBE2D77-238B-4192-A27E-B76CA5F503FC}">
      <dgm:prSet/>
      <dgm:spPr/>
      <dgm:t>
        <a:bodyPr/>
        <a:lstStyle/>
        <a:p>
          <a:r>
            <a:rPr lang="pl-PL" dirty="0"/>
            <a:t>28 maja wieczorem przeniesiono ciało zmarłego z Domu Arcybiskupów Warszawskich przy ul. Miodowej do kościoła seminaryjnego Wniebowzięcia NMP i św. Józefa Oblubieńca przy Krakowskim Przedmieściu, gdzie następnie odprawiona została msza żałobna pod przewodnictwem kard. Macharskiego.</a:t>
          </a:r>
          <a:endParaRPr lang="en-US" dirty="0"/>
        </a:p>
      </dgm:t>
    </dgm:pt>
    <dgm:pt modelId="{A7650435-1680-478D-B1C8-3987B1B6D431}" type="parTrans" cxnId="{C58297EC-273B-480A-BDEE-3F3C6E957FB3}">
      <dgm:prSet/>
      <dgm:spPr/>
      <dgm:t>
        <a:bodyPr/>
        <a:lstStyle/>
        <a:p>
          <a:endParaRPr lang="en-US"/>
        </a:p>
      </dgm:t>
    </dgm:pt>
    <dgm:pt modelId="{75E543DB-C598-4DE3-8EF3-1BA32244ED21}" type="sibTrans" cxnId="{C58297EC-273B-480A-BDEE-3F3C6E957FB3}">
      <dgm:prSet/>
      <dgm:spPr/>
      <dgm:t>
        <a:bodyPr/>
        <a:lstStyle/>
        <a:p>
          <a:endParaRPr lang="en-US"/>
        </a:p>
      </dgm:t>
    </dgm:pt>
    <dgm:pt modelId="{A64C0A9A-EC1D-4434-8A3B-0E296CB03760}" type="pres">
      <dgm:prSet presAssocID="{74F0ECB7-B22C-491B-8BF5-4C8CB6FFCFC1}" presName="linear" presStyleCnt="0">
        <dgm:presLayoutVars>
          <dgm:animLvl val="lvl"/>
          <dgm:resizeHandles val="exact"/>
        </dgm:presLayoutVars>
      </dgm:prSet>
      <dgm:spPr/>
    </dgm:pt>
    <dgm:pt modelId="{4D722E94-1A61-4760-8954-EFE1EB41C4E7}" type="pres">
      <dgm:prSet presAssocID="{6A64F797-B5E0-4D4E-9132-6A6266B8A90B}" presName="parentText" presStyleLbl="node1" presStyleIdx="0" presStyleCnt="4">
        <dgm:presLayoutVars>
          <dgm:chMax val="0"/>
          <dgm:bulletEnabled val="1"/>
        </dgm:presLayoutVars>
      </dgm:prSet>
      <dgm:spPr/>
    </dgm:pt>
    <dgm:pt modelId="{7A3D681F-EFC0-44B2-86C8-BBFC999E0EA9}" type="pres">
      <dgm:prSet presAssocID="{2F471CD4-AF84-46D5-9B00-396B1B826CE6}" presName="spacer" presStyleCnt="0"/>
      <dgm:spPr/>
    </dgm:pt>
    <dgm:pt modelId="{63720E93-83D2-4C73-BF8D-25857F77BE1F}" type="pres">
      <dgm:prSet presAssocID="{AD3D56F9-7461-46BF-AD13-0C3FED30B299}" presName="parentText" presStyleLbl="node1" presStyleIdx="1" presStyleCnt="4">
        <dgm:presLayoutVars>
          <dgm:chMax val="0"/>
          <dgm:bulletEnabled val="1"/>
        </dgm:presLayoutVars>
      </dgm:prSet>
      <dgm:spPr/>
    </dgm:pt>
    <dgm:pt modelId="{5B0E0070-CD2F-4F8F-B67B-C1629A7C49E6}" type="pres">
      <dgm:prSet presAssocID="{5F735510-E975-451B-8388-13504CA38467}" presName="spacer" presStyleCnt="0"/>
      <dgm:spPr/>
    </dgm:pt>
    <dgm:pt modelId="{BDAE700F-3766-456D-B02B-B152313F4AD0}" type="pres">
      <dgm:prSet presAssocID="{1B6BCD8F-E324-4ECA-B5A0-6F1205C999FB}" presName="parentText" presStyleLbl="node1" presStyleIdx="2" presStyleCnt="4">
        <dgm:presLayoutVars>
          <dgm:chMax val="0"/>
          <dgm:bulletEnabled val="1"/>
        </dgm:presLayoutVars>
      </dgm:prSet>
      <dgm:spPr/>
    </dgm:pt>
    <dgm:pt modelId="{4B3A122C-D92F-4973-8301-02C6A23F8D3B}" type="pres">
      <dgm:prSet presAssocID="{247B29E0-667B-4F9F-94FB-B6F5C5E41F72}" presName="spacer" presStyleCnt="0"/>
      <dgm:spPr/>
    </dgm:pt>
    <dgm:pt modelId="{4F11D548-D31D-498F-A00F-F268FBDE4194}" type="pres">
      <dgm:prSet presAssocID="{EDBE2D77-238B-4192-A27E-B76CA5F503FC}" presName="parentText" presStyleLbl="node1" presStyleIdx="3" presStyleCnt="4">
        <dgm:presLayoutVars>
          <dgm:chMax val="0"/>
          <dgm:bulletEnabled val="1"/>
        </dgm:presLayoutVars>
      </dgm:prSet>
      <dgm:spPr/>
    </dgm:pt>
  </dgm:ptLst>
  <dgm:cxnLst>
    <dgm:cxn modelId="{E1AC8340-D0E5-4826-B6E8-3852F3894854}" type="presOf" srcId="{1B6BCD8F-E324-4ECA-B5A0-6F1205C999FB}" destId="{BDAE700F-3766-456D-B02B-B152313F4AD0}" srcOrd="0" destOrd="0" presId="urn:microsoft.com/office/officeart/2005/8/layout/vList2"/>
    <dgm:cxn modelId="{03F41F86-D2F8-45FF-9DB0-F94F54B15786}" srcId="{74F0ECB7-B22C-491B-8BF5-4C8CB6FFCFC1}" destId="{AD3D56F9-7461-46BF-AD13-0C3FED30B299}" srcOrd="1" destOrd="0" parTransId="{72ED7981-62A9-4FFC-8C46-D9621C6688C3}" sibTransId="{5F735510-E975-451B-8388-13504CA38467}"/>
    <dgm:cxn modelId="{AC9303C0-EC50-4526-8479-88B0E109FDD0}" type="presOf" srcId="{EDBE2D77-238B-4192-A27E-B76CA5F503FC}" destId="{4F11D548-D31D-498F-A00F-F268FBDE4194}" srcOrd="0" destOrd="0" presId="urn:microsoft.com/office/officeart/2005/8/layout/vList2"/>
    <dgm:cxn modelId="{669085CD-F92D-4E90-BA3B-38E4ACD39928}" type="presOf" srcId="{6A64F797-B5E0-4D4E-9132-6A6266B8A90B}" destId="{4D722E94-1A61-4760-8954-EFE1EB41C4E7}" srcOrd="0" destOrd="0" presId="urn:microsoft.com/office/officeart/2005/8/layout/vList2"/>
    <dgm:cxn modelId="{9BA45CD1-9E88-44DC-A224-8C7619FD62C7}" type="presOf" srcId="{AD3D56F9-7461-46BF-AD13-0C3FED30B299}" destId="{63720E93-83D2-4C73-BF8D-25857F77BE1F}" srcOrd="0" destOrd="0" presId="urn:microsoft.com/office/officeart/2005/8/layout/vList2"/>
    <dgm:cxn modelId="{658A75D3-49F5-4F78-B6F4-9B667981F58A}" srcId="{74F0ECB7-B22C-491B-8BF5-4C8CB6FFCFC1}" destId="{6A64F797-B5E0-4D4E-9132-6A6266B8A90B}" srcOrd="0" destOrd="0" parTransId="{7225282C-317E-4BD3-BB06-D1FCE6ACA997}" sibTransId="{2F471CD4-AF84-46D5-9B00-396B1B826CE6}"/>
    <dgm:cxn modelId="{3453D6D3-AD11-470C-9CCE-4EF02C2944FA}" type="presOf" srcId="{74F0ECB7-B22C-491B-8BF5-4C8CB6FFCFC1}" destId="{A64C0A9A-EC1D-4434-8A3B-0E296CB03760}" srcOrd="0" destOrd="0" presId="urn:microsoft.com/office/officeart/2005/8/layout/vList2"/>
    <dgm:cxn modelId="{1780C3E5-2E31-42CE-BB8F-F43786F30E2E}" srcId="{74F0ECB7-B22C-491B-8BF5-4C8CB6FFCFC1}" destId="{1B6BCD8F-E324-4ECA-B5A0-6F1205C999FB}" srcOrd="2" destOrd="0" parTransId="{9254307D-2663-4EAE-8F95-EC3869FA6809}" sibTransId="{247B29E0-667B-4F9F-94FB-B6F5C5E41F72}"/>
    <dgm:cxn modelId="{C58297EC-273B-480A-BDEE-3F3C6E957FB3}" srcId="{74F0ECB7-B22C-491B-8BF5-4C8CB6FFCFC1}" destId="{EDBE2D77-238B-4192-A27E-B76CA5F503FC}" srcOrd="3" destOrd="0" parTransId="{A7650435-1680-478D-B1C8-3987B1B6D431}" sibTransId="{75E543DB-C598-4DE3-8EF3-1BA32244ED21}"/>
    <dgm:cxn modelId="{D8EAC8E4-2F3E-44B3-9C6D-FA982522DB4B}" type="presParOf" srcId="{A64C0A9A-EC1D-4434-8A3B-0E296CB03760}" destId="{4D722E94-1A61-4760-8954-EFE1EB41C4E7}" srcOrd="0" destOrd="0" presId="urn:microsoft.com/office/officeart/2005/8/layout/vList2"/>
    <dgm:cxn modelId="{05356DE4-74F5-49B7-A30D-930AFC223C2F}" type="presParOf" srcId="{A64C0A9A-EC1D-4434-8A3B-0E296CB03760}" destId="{7A3D681F-EFC0-44B2-86C8-BBFC999E0EA9}" srcOrd="1" destOrd="0" presId="urn:microsoft.com/office/officeart/2005/8/layout/vList2"/>
    <dgm:cxn modelId="{1C362125-3B94-478D-AF14-6A2F8DBC8EC5}" type="presParOf" srcId="{A64C0A9A-EC1D-4434-8A3B-0E296CB03760}" destId="{63720E93-83D2-4C73-BF8D-25857F77BE1F}" srcOrd="2" destOrd="0" presId="urn:microsoft.com/office/officeart/2005/8/layout/vList2"/>
    <dgm:cxn modelId="{AB14FEE8-0390-4A5B-89B2-760D63BD6A41}" type="presParOf" srcId="{A64C0A9A-EC1D-4434-8A3B-0E296CB03760}" destId="{5B0E0070-CD2F-4F8F-B67B-C1629A7C49E6}" srcOrd="3" destOrd="0" presId="urn:microsoft.com/office/officeart/2005/8/layout/vList2"/>
    <dgm:cxn modelId="{AE3DF8EE-03D0-47C4-82C1-907A18A14773}" type="presParOf" srcId="{A64C0A9A-EC1D-4434-8A3B-0E296CB03760}" destId="{BDAE700F-3766-456D-B02B-B152313F4AD0}" srcOrd="4" destOrd="0" presId="urn:microsoft.com/office/officeart/2005/8/layout/vList2"/>
    <dgm:cxn modelId="{C93D90B8-7573-4E10-9D60-2B90D28E5791}" type="presParOf" srcId="{A64C0A9A-EC1D-4434-8A3B-0E296CB03760}" destId="{4B3A122C-D92F-4973-8301-02C6A23F8D3B}" srcOrd="5" destOrd="0" presId="urn:microsoft.com/office/officeart/2005/8/layout/vList2"/>
    <dgm:cxn modelId="{55DAC0D6-BD4D-4EAC-8D42-729458E3EE63}" type="presParOf" srcId="{A64C0A9A-EC1D-4434-8A3B-0E296CB03760}" destId="{4F11D548-D31D-498F-A00F-F268FBDE419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853DFC-DA5A-4151-818D-9C1970D3419F}"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DC047458-2D87-4805-9541-40E0E37D7785}">
      <dgm:prSet/>
      <dgm:spPr/>
      <dgm:t>
        <a:bodyPr/>
        <a:lstStyle/>
        <a:p>
          <a:r>
            <a:rPr lang="pl-PL" dirty="0"/>
            <a:t>Pogrzeb prymasa, nazywany także królewskim, zgromadził w stolicy tysiące ludzi, zarówno wierzących, jak i niewierzących</a:t>
          </a:r>
          <a:endParaRPr lang="en-US" dirty="0"/>
        </a:p>
      </dgm:t>
    </dgm:pt>
    <dgm:pt modelId="{6212AFA0-E450-48F5-AA10-5728DD819621}" type="parTrans" cxnId="{F4FB1CC9-D910-426C-A836-916B200F0573}">
      <dgm:prSet/>
      <dgm:spPr/>
      <dgm:t>
        <a:bodyPr/>
        <a:lstStyle/>
        <a:p>
          <a:endParaRPr lang="en-US"/>
        </a:p>
      </dgm:t>
    </dgm:pt>
    <dgm:pt modelId="{EA76243F-82FB-429B-BC4B-10F75B1E0E34}" type="sibTrans" cxnId="{F4FB1CC9-D910-426C-A836-916B200F0573}">
      <dgm:prSet/>
      <dgm:spPr/>
      <dgm:t>
        <a:bodyPr/>
        <a:lstStyle/>
        <a:p>
          <a:endParaRPr lang="en-US"/>
        </a:p>
      </dgm:t>
    </dgm:pt>
    <dgm:pt modelId="{0D689E4D-52ED-49FB-8FF6-3410D4CCD599}">
      <dgm:prSet/>
      <dgm:spPr/>
      <dgm:t>
        <a:bodyPr/>
        <a:lstStyle/>
        <a:p>
          <a:r>
            <a:rPr lang="pl-PL" dirty="0"/>
            <a:t>Uroczystości pogrzebowe, którym przewodniczył sekretarz Stanu Watykanu kard. Agostino Casaroli odbyły się 31 maja. Ceremonia rozpoczęła się liturgią żałobną w kościele seminaryjnym przy Krakowskim Przedmieściu, z którego następnie ruszył kondukt żałobny z udziałem delegacji oficjalnych kościelnych i świeckich oraz tłumów ludzi. W delegacji Stolicy Apostolskiej uczestniczyli:</a:t>
          </a:r>
          <a:endParaRPr lang="en-US" dirty="0"/>
        </a:p>
      </dgm:t>
    </dgm:pt>
    <dgm:pt modelId="{5DED2956-1422-4737-8D0F-9D71E2A9201A}" type="parTrans" cxnId="{CE22A05A-A6D7-4D13-99D2-E724104CD8CD}">
      <dgm:prSet/>
      <dgm:spPr/>
      <dgm:t>
        <a:bodyPr/>
        <a:lstStyle/>
        <a:p>
          <a:endParaRPr lang="en-US"/>
        </a:p>
      </dgm:t>
    </dgm:pt>
    <dgm:pt modelId="{2B3DFB0F-1FB3-43AB-B9FA-7FF3F6804190}" type="sibTrans" cxnId="{CE22A05A-A6D7-4D13-99D2-E724104CD8CD}">
      <dgm:prSet/>
      <dgm:spPr/>
      <dgm:t>
        <a:bodyPr/>
        <a:lstStyle/>
        <a:p>
          <a:endParaRPr lang="en-US"/>
        </a:p>
      </dgm:t>
    </dgm:pt>
    <dgm:pt modelId="{31DE7668-81D4-48CC-ADDD-603663FA1F5E}">
      <dgm:prSet/>
      <dgm:spPr/>
      <dgm:t>
        <a:bodyPr/>
        <a:lstStyle/>
        <a:p>
          <a:r>
            <a:rPr lang="pl-PL" dirty="0"/>
            <a:t>kard. Agostino Casaroli, kard. Władysław Rubin, abp Luigi </a:t>
          </a:r>
          <a:r>
            <a:rPr lang="pl-PL" dirty="0" err="1"/>
            <a:t>Poggi</a:t>
          </a:r>
          <a:r>
            <a:rPr lang="pl-PL" dirty="0"/>
            <a:t>, nuncjusz apostolski do Specjalnych Poruczeń oraz księża prałaci Juliusz </a:t>
          </a:r>
          <a:r>
            <a:rPr lang="pl-PL" dirty="0" err="1"/>
            <a:t>Paetz</a:t>
          </a:r>
          <a:r>
            <a:rPr lang="pl-PL" dirty="0"/>
            <a:t> i Janusz Bolonek.</a:t>
          </a:r>
          <a:endParaRPr lang="en-US" dirty="0"/>
        </a:p>
      </dgm:t>
    </dgm:pt>
    <dgm:pt modelId="{8F4313A0-1739-4700-BE15-9B73AA93AE63}" type="parTrans" cxnId="{B3D5950A-D9CB-4BE5-8365-569376C1BAD1}">
      <dgm:prSet/>
      <dgm:spPr/>
      <dgm:t>
        <a:bodyPr/>
        <a:lstStyle/>
        <a:p>
          <a:endParaRPr lang="en-US"/>
        </a:p>
      </dgm:t>
    </dgm:pt>
    <dgm:pt modelId="{CFAC21A9-2DB5-472A-A2A6-84EAA2F4D013}" type="sibTrans" cxnId="{B3D5950A-D9CB-4BE5-8365-569376C1BAD1}">
      <dgm:prSet/>
      <dgm:spPr/>
      <dgm:t>
        <a:bodyPr/>
        <a:lstStyle/>
        <a:p>
          <a:endParaRPr lang="en-US"/>
        </a:p>
      </dgm:t>
    </dgm:pt>
    <dgm:pt modelId="{7581CB20-4D78-4DE0-ADDD-AAEB058912D2}" type="pres">
      <dgm:prSet presAssocID="{56853DFC-DA5A-4151-818D-9C1970D3419F}" presName="outerComposite" presStyleCnt="0">
        <dgm:presLayoutVars>
          <dgm:chMax val="5"/>
          <dgm:dir/>
          <dgm:resizeHandles val="exact"/>
        </dgm:presLayoutVars>
      </dgm:prSet>
      <dgm:spPr/>
    </dgm:pt>
    <dgm:pt modelId="{25B1D92B-94CA-4645-A0ED-643D4BD14A68}" type="pres">
      <dgm:prSet presAssocID="{56853DFC-DA5A-4151-818D-9C1970D3419F}" presName="dummyMaxCanvas" presStyleCnt="0">
        <dgm:presLayoutVars/>
      </dgm:prSet>
      <dgm:spPr/>
    </dgm:pt>
    <dgm:pt modelId="{8B835A52-03E1-4EB5-B983-CEF9EFA99EE7}" type="pres">
      <dgm:prSet presAssocID="{56853DFC-DA5A-4151-818D-9C1970D3419F}" presName="ThreeNodes_1" presStyleLbl="node1" presStyleIdx="0" presStyleCnt="3">
        <dgm:presLayoutVars>
          <dgm:bulletEnabled val="1"/>
        </dgm:presLayoutVars>
      </dgm:prSet>
      <dgm:spPr/>
    </dgm:pt>
    <dgm:pt modelId="{253A4E0C-7D47-4D84-AE56-4536C467C4A4}" type="pres">
      <dgm:prSet presAssocID="{56853DFC-DA5A-4151-818D-9C1970D3419F}" presName="ThreeNodes_2" presStyleLbl="node1" presStyleIdx="1" presStyleCnt="3">
        <dgm:presLayoutVars>
          <dgm:bulletEnabled val="1"/>
        </dgm:presLayoutVars>
      </dgm:prSet>
      <dgm:spPr/>
    </dgm:pt>
    <dgm:pt modelId="{C6454670-2E45-4319-88BB-D6141326293A}" type="pres">
      <dgm:prSet presAssocID="{56853DFC-DA5A-4151-818D-9C1970D3419F}" presName="ThreeNodes_3" presStyleLbl="node1" presStyleIdx="2" presStyleCnt="3">
        <dgm:presLayoutVars>
          <dgm:bulletEnabled val="1"/>
        </dgm:presLayoutVars>
      </dgm:prSet>
      <dgm:spPr/>
    </dgm:pt>
    <dgm:pt modelId="{8C0A906F-D902-4A34-A6E1-870820D900F2}" type="pres">
      <dgm:prSet presAssocID="{56853DFC-DA5A-4151-818D-9C1970D3419F}" presName="ThreeConn_1-2" presStyleLbl="fgAccFollowNode1" presStyleIdx="0" presStyleCnt="2">
        <dgm:presLayoutVars>
          <dgm:bulletEnabled val="1"/>
        </dgm:presLayoutVars>
      </dgm:prSet>
      <dgm:spPr/>
    </dgm:pt>
    <dgm:pt modelId="{E7A8E103-B2F2-4231-9353-83F889BABF03}" type="pres">
      <dgm:prSet presAssocID="{56853DFC-DA5A-4151-818D-9C1970D3419F}" presName="ThreeConn_2-3" presStyleLbl="fgAccFollowNode1" presStyleIdx="1" presStyleCnt="2">
        <dgm:presLayoutVars>
          <dgm:bulletEnabled val="1"/>
        </dgm:presLayoutVars>
      </dgm:prSet>
      <dgm:spPr/>
    </dgm:pt>
    <dgm:pt modelId="{7FD452AD-AB72-4184-99F4-964B1ADCE041}" type="pres">
      <dgm:prSet presAssocID="{56853DFC-DA5A-4151-818D-9C1970D3419F}" presName="ThreeNodes_1_text" presStyleLbl="node1" presStyleIdx="2" presStyleCnt="3">
        <dgm:presLayoutVars>
          <dgm:bulletEnabled val="1"/>
        </dgm:presLayoutVars>
      </dgm:prSet>
      <dgm:spPr/>
    </dgm:pt>
    <dgm:pt modelId="{41309677-BF2C-4B4D-BD35-E869DD566F72}" type="pres">
      <dgm:prSet presAssocID="{56853DFC-DA5A-4151-818D-9C1970D3419F}" presName="ThreeNodes_2_text" presStyleLbl="node1" presStyleIdx="2" presStyleCnt="3">
        <dgm:presLayoutVars>
          <dgm:bulletEnabled val="1"/>
        </dgm:presLayoutVars>
      </dgm:prSet>
      <dgm:spPr/>
    </dgm:pt>
    <dgm:pt modelId="{6E41DB06-7884-477D-BEE8-64813F1D83AF}" type="pres">
      <dgm:prSet presAssocID="{56853DFC-DA5A-4151-818D-9C1970D3419F}" presName="ThreeNodes_3_text" presStyleLbl="node1" presStyleIdx="2" presStyleCnt="3">
        <dgm:presLayoutVars>
          <dgm:bulletEnabled val="1"/>
        </dgm:presLayoutVars>
      </dgm:prSet>
      <dgm:spPr/>
    </dgm:pt>
  </dgm:ptLst>
  <dgm:cxnLst>
    <dgm:cxn modelId="{B3D5950A-D9CB-4BE5-8365-569376C1BAD1}" srcId="{56853DFC-DA5A-4151-818D-9C1970D3419F}" destId="{31DE7668-81D4-48CC-ADDD-603663FA1F5E}" srcOrd="2" destOrd="0" parTransId="{8F4313A0-1739-4700-BE15-9B73AA93AE63}" sibTransId="{CFAC21A9-2DB5-472A-A2A6-84EAA2F4D013}"/>
    <dgm:cxn modelId="{7C4D8F22-EB7E-4422-ABCB-E3777951FB81}" type="presOf" srcId="{31DE7668-81D4-48CC-ADDD-603663FA1F5E}" destId="{C6454670-2E45-4319-88BB-D6141326293A}" srcOrd="0" destOrd="0" presId="urn:microsoft.com/office/officeart/2005/8/layout/vProcess5"/>
    <dgm:cxn modelId="{3C7BFB4F-7852-4FAB-8E2E-5ABCEC5963C8}" type="presOf" srcId="{56853DFC-DA5A-4151-818D-9C1970D3419F}" destId="{7581CB20-4D78-4DE0-ADDD-AAEB058912D2}" srcOrd="0" destOrd="0" presId="urn:microsoft.com/office/officeart/2005/8/layout/vProcess5"/>
    <dgm:cxn modelId="{A0E93558-EBA7-482D-AE40-3F4604C30830}" type="presOf" srcId="{DC047458-2D87-4805-9541-40E0E37D7785}" destId="{7FD452AD-AB72-4184-99F4-964B1ADCE041}" srcOrd="1" destOrd="0" presId="urn:microsoft.com/office/officeart/2005/8/layout/vProcess5"/>
    <dgm:cxn modelId="{CE22A05A-A6D7-4D13-99D2-E724104CD8CD}" srcId="{56853DFC-DA5A-4151-818D-9C1970D3419F}" destId="{0D689E4D-52ED-49FB-8FF6-3410D4CCD599}" srcOrd="1" destOrd="0" parTransId="{5DED2956-1422-4737-8D0F-9D71E2A9201A}" sibTransId="{2B3DFB0F-1FB3-43AB-B9FA-7FF3F6804190}"/>
    <dgm:cxn modelId="{F4FB1CC9-D910-426C-A836-916B200F0573}" srcId="{56853DFC-DA5A-4151-818D-9C1970D3419F}" destId="{DC047458-2D87-4805-9541-40E0E37D7785}" srcOrd="0" destOrd="0" parTransId="{6212AFA0-E450-48F5-AA10-5728DD819621}" sibTransId="{EA76243F-82FB-429B-BC4B-10F75B1E0E34}"/>
    <dgm:cxn modelId="{00CE8CD9-BBBF-4DE8-93BD-5FDEF41DB6C4}" type="presOf" srcId="{2B3DFB0F-1FB3-43AB-B9FA-7FF3F6804190}" destId="{E7A8E103-B2F2-4231-9353-83F889BABF03}" srcOrd="0" destOrd="0" presId="urn:microsoft.com/office/officeart/2005/8/layout/vProcess5"/>
    <dgm:cxn modelId="{3FC8E9D9-565B-4D0F-9044-0634E3C7E2D3}" type="presOf" srcId="{0D689E4D-52ED-49FB-8FF6-3410D4CCD599}" destId="{253A4E0C-7D47-4D84-AE56-4536C467C4A4}" srcOrd="0" destOrd="0" presId="urn:microsoft.com/office/officeart/2005/8/layout/vProcess5"/>
    <dgm:cxn modelId="{D7A0D5ED-78DF-4149-ACBA-FBA6FC8C88C2}" type="presOf" srcId="{EA76243F-82FB-429B-BC4B-10F75B1E0E34}" destId="{8C0A906F-D902-4A34-A6E1-870820D900F2}" srcOrd="0" destOrd="0" presId="urn:microsoft.com/office/officeart/2005/8/layout/vProcess5"/>
    <dgm:cxn modelId="{72D0BCF9-3444-4846-B9B6-CB6DF121C5F9}" type="presOf" srcId="{0D689E4D-52ED-49FB-8FF6-3410D4CCD599}" destId="{41309677-BF2C-4B4D-BD35-E869DD566F72}" srcOrd="1" destOrd="0" presId="urn:microsoft.com/office/officeart/2005/8/layout/vProcess5"/>
    <dgm:cxn modelId="{7CDB97FB-76D8-4839-BF70-946FDC6F74D9}" type="presOf" srcId="{DC047458-2D87-4805-9541-40E0E37D7785}" destId="{8B835A52-03E1-4EB5-B983-CEF9EFA99EE7}" srcOrd="0" destOrd="0" presId="urn:microsoft.com/office/officeart/2005/8/layout/vProcess5"/>
    <dgm:cxn modelId="{7710B4FC-1D2B-4073-A517-04086A16C4F7}" type="presOf" srcId="{31DE7668-81D4-48CC-ADDD-603663FA1F5E}" destId="{6E41DB06-7884-477D-BEE8-64813F1D83AF}" srcOrd="1" destOrd="0" presId="urn:microsoft.com/office/officeart/2005/8/layout/vProcess5"/>
    <dgm:cxn modelId="{BAB0CFAA-6B2F-4BA4-B020-41EFA6CEBDA0}" type="presParOf" srcId="{7581CB20-4D78-4DE0-ADDD-AAEB058912D2}" destId="{25B1D92B-94CA-4645-A0ED-643D4BD14A68}" srcOrd="0" destOrd="0" presId="urn:microsoft.com/office/officeart/2005/8/layout/vProcess5"/>
    <dgm:cxn modelId="{4A30E152-F7B9-44EC-A198-9D86FC760893}" type="presParOf" srcId="{7581CB20-4D78-4DE0-ADDD-AAEB058912D2}" destId="{8B835A52-03E1-4EB5-B983-CEF9EFA99EE7}" srcOrd="1" destOrd="0" presId="urn:microsoft.com/office/officeart/2005/8/layout/vProcess5"/>
    <dgm:cxn modelId="{0D869502-CA9E-440F-ACAE-DA3C4242E4BA}" type="presParOf" srcId="{7581CB20-4D78-4DE0-ADDD-AAEB058912D2}" destId="{253A4E0C-7D47-4D84-AE56-4536C467C4A4}" srcOrd="2" destOrd="0" presId="urn:microsoft.com/office/officeart/2005/8/layout/vProcess5"/>
    <dgm:cxn modelId="{55D0FBD4-77E0-4D14-935B-8091E3F959DA}" type="presParOf" srcId="{7581CB20-4D78-4DE0-ADDD-AAEB058912D2}" destId="{C6454670-2E45-4319-88BB-D6141326293A}" srcOrd="3" destOrd="0" presId="urn:microsoft.com/office/officeart/2005/8/layout/vProcess5"/>
    <dgm:cxn modelId="{92CD8161-0140-4760-B2C8-6F474F236224}" type="presParOf" srcId="{7581CB20-4D78-4DE0-ADDD-AAEB058912D2}" destId="{8C0A906F-D902-4A34-A6E1-870820D900F2}" srcOrd="4" destOrd="0" presId="urn:microsoft.com/office/officeart/2005/8/layout/vProcess5"/>
    <dgm:cxn modelId="{92F09DDB-F840-43C1-9F08-4400C0A2B3DD}" type="presParOf" srcId="{7581CB20-4D78-4DE0-ADDD-AAEB058912D2}" destId="{E7A8E103-B2F2-4231-9353-83F889BABF03}" srcOrd="5" destOrd="0" presId="urn:microsoft.com/office/officeart/2005/8/layout/vProcess5"/>
    <dgm:cxn modelId="{759DD7D0-2F12-48C2-8A2D-B6AA7DD890A0}" type="presParOf" srcId="{7581CB20-4D78-4DE0-ADDD-AAEB058912D2}" destId="{7FD452AD-AB72-4184-99F4-964B1ADCE041}" srcOrd="6" destOrd="0" presId="urn:microsoft.com/office/officeart/2005/8/layout/vProcess5"/>
    <dgm:cxn modelId="{660F679A-23C1-4F15-8D25-F95E2D866DAB}" type="presParOf" srcId="{7581CB20-4D78-4DE0-ADDD-AAEB058912D2}" destId="{41309677-BF2C-4B4D-BD35-E869DD566F72}" srcOrd="7" destOrd="0" presId="urn:microsoft.com/office/officeart/2005/8/layout/vProcess5"/>
    <dgm:cxn modelId="{B17C44BA-A18C-4550-9225-47AAEB86C76D}" type="presParOf" srcId="{7581CB20-4D78-4DE0-ADDD-AAEB058912D2}" destId="{6E41DB06-7884-477D-BEE8-64813F1D83AF}"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2F1DDC-9F25-4FC2-BE38-A811DEDEBBF8}" type="doc">
      <dgm:prSet loTypeId="urn:microsoft.com/office/officeart/2005/8/layout/process1" loCatId="process" qsTypeId="urn:microsoft.com/office/officeart/2005/8/quickstyle/simple1" qsCatId="simple" csTypeId="urn:microsoft.com/office/officeart/2005/8/colors/colorful1" csCatId="colorful"/>
      <dgm:spPr/>
      <dgm:t>
        <a:bodyPr/>
        <a:lstStyle/>
        <a:p>
          <a:endParaRPr lang="en-US"/>
        </a:p>
      </dgm:t>
    </dgm:pt>
    <dgm:pt modelId="{13EC14B7-3598-49CB-9B58-9B53B66E20EF}">
      <dgm:prSet/>
      <dgm:spPr/>
      <dgm:t>
        <a:bodyPr/>
        <a:lstStyle/>
        <a:p>
          <a:r>
            <a:rPr lang="pl-PL"/>
            <a:t>Trumna z ciałem prymasa została umieszczona na kamiennym sarkofagu w podziemiach archikatedry. Po przejściu przed trumną delegacji oficjalnych opuszczono ją do sarkofagu, nad którym zasunięto płytę z napisem: „Kardynał Stefan Wyszyński Prymas Polski”. Przez następne godziny przed sarkofagiem przeszły tysiące osób chcących oddać ostatni hołd prymasowi.</a:t>
          </a:r>
          <a:endParaRPr lang="en-US"/>
        </a:p>
      </dgm:t>
    </dgm:pt>
    <dgm:pt modelId="{4AE3F2B4-7D19-40C8-88D2-C9A8108B98A9}" type="parTrans" cxnId="{A3D9083F-A39C-4EBD-AD74-7CA29DA238D7}">
      <dgm:prSet/>
      <dgm:spPr/>
      <dgm:t>
        <a:bodyPr/>
        <a:lstStyle/>
        <a:p>
          <a:endParaRPr lang="en-US"/>
        </a:p>
      </dgm:t>
    </dgm:pt>
    <dgm:pt modelId="{F563C474-C9CF-4DF6-B7B3-266C94A3F7FB}" type="sibTrans" cxnId="{A3D9083F-A39C-4EBD-AD74-7CA29DA238D7}">
      <dgm:prSet/>
      <dgm:spPr/>
      <dgm:t>
        <a:bodyPr/>
        <a:lstStyle/>
        <a:p>
          <a:endParaRPr lang="en-US"/>
        </a:p>
      </dgm:t>
    </dgm:pt>
    <dgm:pt modelId="{00DE3A22-D9DE-4472-8710-CBC136CF9FEE}">
      <dgm:prSet/>
      <dgm:spPr/>
      <dgm:t>
        <a:bodyPr/>
        <a:lstStyle/>
        <a:p>
          <a:r>
            <a:rPr lang="pl-PL"/>
            <a:t>W 1986 sarkofag prymasa został przeniesiony z Krypty Arcybiskupów w podziemiach do poświęconej mu kaplicy, znajdującej się w lewej, północnej nawie świątyni. Nad sarkofagiem znajduje się płyta ilustrująca historię życia prymasa – od seminarium, przez pracę duchownego, walkę w oddziałach powstańczych aż do spotkania z Karolem Wojtyłą podczas jego ingresu papieskiego. Kaplica znacznie odróżnia się stylem od pozostałego wnętrza kościoła.</a:t>
          </a:r>
          <a:endParaRPr lang="en-US"/>
        </a:p>
      </dgm:t>
    </dgm:pt>
    <dgm:pt modelId="{326AF4EA-C0F9-4237-A7EE-93A1FCAC3CA7}" type="parTrans" cxnId="{03B34A99-146E-4282-883A-73F062E2B9FA}">
      <dgm:prSet/>
      <dgm:spPr/>
      <dgm:t>
        <a:bodyPr/>
        <a:lstStyle/>
        <a:p>
          <a:endParaRPr lang="en-US"/>
        </a:p>
      </dgm:t>
    </dgm:pt>
    <dgm:pt modelId="{9CCB3ED6-FD03-427F-9995-BD2FAF6AB751}" type="sibTrans" cxnId="{03B34A99-146E-4282-883A-73F062E2B9FA}">
      <dgm:prSet/>
      <dgm:spPr/>
      <dgm:t>
        <a:bodyPr/>
        <a:lstStyle/>
        <a:p>
          <a:endParaRPr lang="en-US"/>
        </a:p>
      </dgm:t>
    </dgm:pt>
    <dgm:pt modelId="{01340AD1-D92F-45C5-B350-51E0627A5852}" type="pres">
      <dgm:prSet presAssocID="{862F1DDC-9F25-4FC2-BE38-A811DEDEBBF8}" presName="Name0" presStyleCnt="0">
        <dgm:presLayoutVars>
          <dgm:dir/>
          <dgm:resizeHandles val="exact"/>
        </dgm:presLayoutVars>
      </dgm:prSet>
      <dgm:spPr/>
    </dgm:pt>
    <dgm:pt modelId="{A597F804-8446-42AF-B792-770DDD7C6A19}" type="pres">
      <dgm:prSet presAssocID="{13EC14B7-3598-49CB-9B58-9B53B66E20EF}" presName="node" presStyleLbl="node1" presStyleIdx="0" presStyleCnt="2">
        <dgm:presLayoutVars>
          <dgm:bulletEnabled val="1"/>
        </dgm:presLayoutVars>
      </dgm:prSet>
      <dgm:spPr/>
    </dgm:pt>
    <dgm:pt modelId="{9832213A-69A5-455E-BFB7-73129B5FE837}" type="pres">
      <dgm:prSet presAssocID="{F563C474-C9CF-4DF6-B7B3-266C94A3F7FB}" presName="sibTrans" presStyleLbl="sibTrans2D1" presStyleIdx="0" presStyleCnt="1"/>
      <dgm:spPr/>
    </dgm:pt>
    <dgm:pt modelId="{D918B417-0A19-4C96-A660-1EF19D444887}" type="pres">
      <dgm:prSet presAssocID="{F563C474-C9CF-4DF6-B7B3-266C94A3F7FB}" presName="connectorText" presStyleLbl="sibTrans2D1" presStyleIdx="0" presStyleCnt="1"/>
      <dgm:spPr/>
    </dgm:pt>
    <dgm:pt modelId="{7E853EB2-D5F0-441B-B8F0-5D0DD45BBE27}" type="pres">
      <dgm:prSet presAssocID="{00DE3A22-D9DE-4472-8710-CBC136CF9FEE}" presName="node" presStyleLbl="node1" presStyleIdx="1" presStyleCnt="2">
        <dgm:presLayoutVars>
          <dgm:bulletEnabled val="1"/>
        </dgm:presLayoutVars>
      </dgm:prSet>
      <dgm:spPr/>
    </dgm:pt>
  </dgm:ptLst>
  <dgm:cxnLst>
    <dgm:cxn modelId="{B2E49113-49A1-43F9-BB82-01A0A82415B7}" type="presOf" srcId="{F563C474-C9CF-4DF6-B7B3-266C94A3F7FB}" destId="{D918B417-0A19-4C96-A660-1EF19D444887}" srcOrd="1" destOrd="0" presId="urn:microsoft.com/office/officeart/2005/8/layout/process1"/>
    <dgm:cxn modelId="{A6355A3B-63E1-4ED0-98A9-57A8E9F79562}" type="presOf" srcId="{13EC14B7-3598-49CB-9B58-9B53B66E20EF}" destId="{A597F804-8446-42AF-B792-770DDD7C6A19}" srcOrd="0" destOrd="0" presId="urn:microsoft.com/office/officeart/2005/8/layout/process1"/>
    <dgm:cxn modelId="{A3D9083F-A39C-4EBD-AD74-7CA29DA238D7}" srcId="{862F1DDC-9F25-4FC2-BE38-A811DEDEBBF8}" destId="{13EC14B7-3598-49CB-9B58-9B53B66E20EF}" srcOrd="0" destOrd="0" parTransId="{4AE3F2B4-7D19-40C8-88D2-C9A8108B98A9}" sibTransId="{F563C474-C9CF-4DF6-B7B3-266C94A3F7FB}"/>
    <dgm:cxn modelId="{14762D8A-9469-4F8F-A61E-E7944B390440}" type="presOf" srcId="{00DE3A22-D9DE-4472-8710-CBC136CF9FEE}" destId="{7E853EB2-D5F0-441B-B8F0-5D0DD45BBE27}" srcOrd="0" destOrd="0" presId="urn:microsoft.com/office/officeart/2005/8/layout/process1"/>
    <dgm:cxn modelId="{03B34A99-146E-4282-883A-73F062E2B9FA}" srcId="{862F1DDC-9F25-4FC2-BE38-A811DEDEBBF8}" destId="{00DE3A22-D9DE-4472-8710-CBC136CF9FEE}" srcOrd="1" destOrd="0" parTransId="{326AF4EA-C0F9-4237-A7EE-93A1FCAC3CA7}" sibTransId="{9CCB3ED6-FD03-427F-9995-BD2FAF6AB751}"/>
    <dgm:cxn modelId="{70E22DA2-D910-4A85-BDF8-F9B6878834F0}" type="presOf" srcId="{862F1DDC-9F25-4FC2-BE38-A811DEDEBBF8}" destId="{01340AD1-D92F-45C5-B350-51E0627A5852}" srcOrd="0" destOrd="0" presId="urn:microsoft.com/office/officeart/2005/8/layout/process1"/>
    <dgm:cxn modelId="{82E155ED-0238-478C-802D-43DB62FD3438}" type="presOf" srcId="{F563C474-C9CF-4DF6-B7B3-266C94A3F7FB}" destId="{9832213A-69A5-455E-BFB7-73129B5FE837}" srcOrd="0" destOrd="0" presId="urn:microsoft.com/office/officeart/2005/8/layout/process1"/>
    <dgm:cxn modelId="{CF908702-4BF8-413F-9943-2A15769CA6AD}" type="presParOf" srcId="{01340AD1-D92F-45C5-B350-51E0627A5852}" destId="{A597F804-8446-42AF-B792-770DDD7C6A19}" srcOrd="0" destOrd="0" presId="urn:microsoft.com/office/officeart/2005/8/layout/process1"/>
    <dgm:cxn modelId="{B46E941F-B441-43C2-B0A3-2FCDB87FD424}" type="presParOf" srcId="{01340AD1-D92F-45C5-B350-51E0627A5852}" destId="{9832213A-69A5-455E-BFB7-73129B5FE837}" srcOrd="1" destOrd="0" presId="urn:microsoft.com/office/officeart/2005/8/layout/process1"/>
    <dgm:cxn modelId="{C56DA7EF-7940-449C-8565-F52BE9565151}" type="presParOf" srcId="{9832213A-69A5-455E-BFB7-73129B5FE837}" destId="{D918B417-0A19-4C96-A660-1EF19D444887}" srcOrd="0" destOrd="0" presId="urn:microsoft.com/office/officeart/2005/8/layout/process1"/>
    <dgm:cxn modelId="{5886947B-5EAE-4129-BE1B-686615AA33F0}" type="presParOf" srcId="{01340AD1-D92F-45C5-B350-51E0627A5852}" destId="{7E853EB2-D5F0-441B-B8F0-5D0DD45BBE27}"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969ACA-C002-4BE8-AFB6-021F17216DE8}"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8D9945C5-4B54-415C-BB51-108932A7FE37}">
      <dgm:prSet/>
      <dgm:spPr/>
      <dgm:t>
        <a:bodyPr/>
        <a:lstStyle/>
        <a:p>
          <a:r>
            <a:rPr lang="pl-PL" dirty="0"/>
            <a:t>W 1957 kard. Stefan Wyszyński powołał Instytut Prymasowski Stefana Kardynała Wyszyńskiego w Warszawie, którego celem jest zachowanie spuścizny i propagowanie jego nauczania, poprzez prowadzenie działalności archiwalnej, redakcyjnej, wydawniczej, naukowej i edukacyjno-wychowawczej. 3 maja 1994 został pośmiertnie odznaczony Orderem Orła Białego.</a:t>
          </a:r>
          <a:endParaRPr lang="en-US" dirty="0"/>
        </a:p>
      </dgm:t>
    </dgm:pt>
    <dgm:pt modelId="{595071CC-763C-4342-B36B-BEA3ECDFE0C8}" type="parTrans" cxnId="{CBCF6EF8-A6F9-47A9-BEB3-5AF8D820F3A1}">
      <dgm:prSet/>
      <dgm:spPr/>
      <dgm:t>
        <a:bodyPr/>
        <a:lstStyle/>
        <a:p>
          <a:endParaRPr lang="en-US"/>
        </a:p>
      </dgm:t>
    </dgm:pt>
    <dgm:pt modelId="{BB7CE2A6-30C3-46FA-B5F8-FCB4D6143E47}" type="sibTrans" cxnId="{CBCF6EF8-A6F9-47A9-BEB3-5AF8D820F3A1}">
      <dgm:prSet/>
      <dgm:spPr/>
      <dgm:t>
        <a:bodyPr/>
        <a:lstStyle/>
        <a:p>
          <a:endParaRPr lang="en-US"/>
        </a:p>
      </dgm:t>
    </dgm:pt>
    <dgm:pt modelId="{AB2E49B5-8E5C-4E49-8409-3D03FD087247}">
      <dgm:prSet/>
      <dgm:spPr/>
      <dgm:t>
        <a:bodyPr/>
        <a:lstStyle/>
        <a:p>
          <a:r>
            <a:rPr lang="pl-PL" dirty="0"/>
            <a:t>29 września 1990 została założona z inicjatywy dyrektora Kopalni Węgla Kamiennego „Murcki” w Katowicach, Pawła Michałka Fundacja im. Kardynała Stefana Wyszyńskiego Szpitala Murcki w Katowicach, której celem jest wspieranie szpitala poprzez zakup sprzętu medycznego. W 1998 powołano Fundację „Dziedzictwo Stefana Kardynała Wyszyńskiego”. Ponadto 18 kwietnia 2012 utworzono Fundację Niezależnych Inicjatyw Studenckich im. Stefana Kardynała Wyszyńskiego w Warszawie, której celem jest działanie na rzecz społeczeństwa, zaspokajanie potrzeb naukowych, kulturalnych, kultury fizycznej i sportu, a przede wszystkim młodzieży, studentów i absolwentów Uniwersytetu Kardynała Stefana Wyszyńskiego w Warszawie</a:t>
          </a:r>
          <a:endParaRPr lang="en-US" dirty="0"/>
        </a:p>
      </dgm:t>
    </dgm:pt>
    <dgm:pt modelId="{901FB4E8-9A24-4939-9766-DC1ED3A1C4EE}" type="parTrans" cxnId="{73C7F750-FACD-4C7D-ABB6-4B16024DEB77}">
      <dgm:prSet/>
      <dgm:spPr/>
      <dgm:t>
        <a:bodyPr/>
        <a:lstStyle/>
        <a:p>
          <a:endParaRPr lang="en-US"/>
        </a:p>
      </dgm:t>
    </dgm:pt>
    <dgm:pt modelId="{C928FA24-7A0F-42BD-A1B2-36ECA335CDA2}" type="sibTrans" cxnId="{73C7F750-FACD-4C7D-ABB6-4B16024DEB77}">
      <dgm:prSet/>
      <dgm:spPr/>
      <dgm:t>
        <a:bodyPr/>
        <a:lstStyle/>
        <a:p>
          <a:endParaRPr lang="en-US"/>
        </a:p>
      </dgm:t>
    </dgm:pt>
    <dgm:pt modelId="{9A756985-FF45-45CA-BB42-74FF628A366E}" type="pres">
      <dgm:prSet presAssocID="{FC969ACA-C002-4BE8-AFB6-021F17216DE8}" presName="Name0" presStyleCnt="0">
        <dgm:presLayoutVars>
          <dgm:dir/>
          <dgm:animLvl val="lvl"/>
          <dgm:resizeHandles val="exact"/>
        </dgm:presLayoutVars>
      </dgm:prSet>
      <dgm:spPr/>
    </dgm:pt>
    <dgm:pt modelId="{06FBF07B-B628-4ED6-AC49-BF3D5EDBBEEB}" type="pres">
      <dgm:prSet presAssocID="{AB2E49B5-8E5C-4E49-8409-3D03FD087247}" presName="boxAndChildren" presStyleCnt="0"/>
      <dgm:spPr/>
    </dgm:pt>
    <dgm:pt modelId="{67A8B63B-93FC-4626-A328-851450F93F0B}" type="pres">
      <dgm:prSet presAssocID="{AB2E49B5-8E5C-4E49-8409-3D03FD087247}" presName="parentTextBox" presStyleLbl="node1" presStyleIdx="0" presStyleCnt="2"/>
      <dgm:spPr/>
    </dgm:pt>
    <dgm:pt modelId="{AAD7F858-0D07-4D12-8287-2D732CCA7401}" type="pres">
      <dgm:prSet presAssocID="{BB7CE2A6-30C3-46FA-B5F8-FCB4D6143E47}" presName="sp" presStyleCnt="0"/>
      <dgm:spPr/>
    </dgm:pt>
    <dgm:pt modelId="{13CDC5EC-D10A-4C7B-AD12-9D6DD15342F6}" type="pres">
      <dgm:prSet presAssocID="{8D9945C5-4B54-415C-BB51-108932A7FE37}" presName="arrowAndChildren" presStyleCnt="0"/>
      <dgm:spPr/>
    </dgm:pt>
    <dgm:pt modelId="{E310B198-8DF5-4F0B-8D93-509CE5A14D42}" type="pres">
      <dgm:prSet presAssocID="{8D9945C5-4B54-415C-BB51-108932A7FE37}" presName="parentTextArrow" presStyleLbl="node1" presStyleIdx="1" presStyleCnt="2"/>
      <dgm:spPr/>
    </dgm:pt>
  </dgm:ptLst>
  <dgm:cxnLst>
    <dgm:cxn modelId="{243D3803-FAB4-47FB-A84D-02232E64C294}" type="presOf" srcId="{FC969ACA-C002-4BE8-AFB6-021F17216DE8}" destId="{9A756985-FF45-45CA-BB42-74FF628A366E}" srcOrd="0" destOrd="0" presId="urn:microsoft.com/office/officeart/2005/8/layout/process4"/>
    <dgm:cxn modelId="{73C7F750-FACD-4C7D-ABB6-4B16024DEB77}" srcId="{FC969ACA-C002-4BE8-AFB6-021F17216DE8}" destId="{AB2E49B5-8E5C-4E49-8409-3D03FD087247}" srcOrd="1" destOrd="0" parTransId="{901FB4E8-9A24-4939-9766-DC1ED3A1C4EE}" sibTransId="{C928FA24-7A0F-42BD-A1B2-36ECA335CDA2}"/>
    <dgm:cxn modelId="{0113B0CF-E08F-4C33-B742-8032AAAA633B}" type="presOf" srcId="{8D9945C5-4B54-415C-BB51-108932A7FE37}" destId="{E310B198-8DF5-4F0B-8D93-509CE5A14D42}" srcOrd="0" destOrd="0" presId="urn:microsoft.com/office/officeart/2005/8/layout/process4"/>
    <dgm:cxn modelId="{2BA197E6-2C75-404D-A2DE-FF5A6CDA9AF3}" type="presOf" srcId="{AB2E49B5-8E5C-4E49-8409-3D03FD087247}" destId="{67A8B63B-93FC-4626-A328-851450F93F0B}" srcOrd="0" destOrd="0" presId="urn:microsoft.com/office/officeart/2005/8/layout/process4"/>
    <dgm:cxn modelId="{CBCF6EF8-A6F9-47A9-BEB3-5AF8D820F3A1}" srcId="{FC969ACA-C002-4BE8-AFB6-021F17216DE8}" destId="{8D9945C5-4B54-415C-BB51-108932A7FE37}" srcOrd="0" destOrd="0" parTransId="{595071CC-763C-4342-B36B-BEA3ECDFE0C8}" sibTransId="{BB7CE2A6-30C3-46FA-B5F8-FCB4D6143E47}"/>
    <dgm:cxn modelId="{C4C100A8-9E6D-484C-8091-A699271EF98B}" type="presParOf" srcId="{9A756985-FF45-45CA-BB42-74FF628A366E}" destId="{06FBF07B-B628-4ED6-AC49-BF3D5EDBBEEB}" srcOrd="0" destOrd="0" presId="urn:microsoft.com/office/officeart/2005/8/layout/process4"/>
    <dgm:cxn modelId="{A4C0F5D1-51F9-40AD-AAA9-4F543C710234}" type="presParOf" srcId="{06FBF07B-B628-4ED6-AC49-BF3D5EDBBEEB}" destId="{67A8B63B-93FC-4626-A328-851450F93F0B}" srcOrd="0" destOrd="0" presId="urn:microsoft.com/office/officeart/2005/8/layout/process4"/>
    <dgm:cxn modelId="{5A690268-7803-40AE-886A-9A7720E8BA1A}" type="presParOf" srcId="{9A756985-FF45-45CA-BB42-74FF628A366E}" destId="{AAD7F858-0D07-4D12-8287-2D732CCA7401}" srcOrd="1" destOrd="0" presId="urn:microsoft.com/office/officeart/2005/8/layout/process4"/>
    <dgm:cxn modelId="{2D1B80A7-6431-4006-85E3-5303BE374BC7}" type="presParOf" srcId="{9A756985-FF45-45CA-BB42-74FF628A366E}" destId="{13CDC5EC-D10A-4C7B-AD12-9D6DD15342F6}" srcOrd="2" destOrd="0" presId="urn:microsoft.com/office/officeart/2005/8/layout/process4"/>
    <dgm:cxn modelId="{BDD5CD3F-1E5E-4585-AD00-4D8A34DBB11C}" type="presParOf" srcId="{13CDC5EC-D10A-4C7B-AD12-9D6DD15342F6}" destId="{E310B198-8DF5-4F0B-8D93-509CE5A14D4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FEF701-292D-4305-80D2-A4B74CFD2545}" type="doc">
      <dgm:prSet loTypeId="urn:microsoft.com/office/officeart/2005/8/layout/vProcess5" loCatId="process" qsTypeId="urn:microsoft.com/office/officeart/2005/8/quickstyle/simple1" qsCatId="simple" csTypeId="urn:microsoft.com/office/officeart/2005/8/colors/accent6_2" csCatId="accent6"/>
      <dgm:spPr/>
      <dgm:t>
        <a:bodyPr/>
        <a:lstStyle/>
        <a:p>
          <a:endParaRPr lang="en-US"/>
        </a:p>
      </dgm:t>
    </dgm:pt>
    <dgm:pt modelId="{BA53015F-E512-479C-AFDA-AB75E5B8FF93}">
      <dgm:prSet/>
      <dgm:spPr/>
      <dgm:t>
        <a:bodyPr/>
        <a:lstStyle/>
        <a:p>
          <a:r>
            <a:rPr lang="pl-PL" dirty="0"/>
            <a:t>B</a:t>
          </a:r>
          <a:r>
            <a:rPr lang="pl-PL" noProof="1"/>
            <a:t>achledówce nad wsią Czerwienne położone jest wzgórze, na którym w latach 1967–1973 okresowo przebywał na wypoczynku. Mieszkał w drewnianej, piętrowej willi w stylu zakopiańskim, nazywanej „Tebaibą”. Jego obecność w tym miejscu upamiętnia specjalne epitafium z 1986. Ponadto jego imieniem nazwano drogę wiodącą z Czerwiennego na szczyt Bachledówki</a:t>
          </a:r>
          <a:r>
            <a:rPr lang="pl-PL" dirty="0"/>
            <a:t>.</a:t>
          </a:r>
          <a:endParaRPr lang="en-US" dirty="0"/>
        </a:p>
      </dgm:t>
    </dgm:pt>
    <dgm:pt modelId="{E94DC267-6D44-471E-A41B-CAFA680A9D2B}" type="parTrans" cxnId="{F32E0854-5A24-4CA1-870F-9C8AD8EC46D2}">
      <dgm:prSet/>
      <dgm:spPr/>
      <dgm:t>
        <a:bodyPr/>
        <a:lstStyle/>
        <a:p>
          <a:endParaRPr lang="en-US"/>
        </a:p>
      </dgm:t>
    </dgm:pt>
    <dgm:pt modelId="{FA655B5F-79DE-49FC-AFAF-8FA039C3D2FA}" type="sibTrans" cxnId="{F32E0854-5A24-4CA1-870F-9C8AD8EC46D2}">
      <dgm:prSet/>
      <dgm:spPr/>
      <dgm:t>
        <a:bodyPr/>
        <a:lstStyle/>
        <a:p>
          <a:endParaRPr lang="en-US"/>
        </a:p>
      </dgm:t>
    </dgm:pt>
    <dgm:pt modelId="{B5502C35-2CA5-4199-BE1D-7A6596C71AF9}">
      <dgm:prSet/>
      <dgm:spPr/>
      <dgm:t>
        <a:bodyPr/>
        <a:lstStyle/>
        <a:p>
          <a:r>
            <a:rPr lang="pl-PL" dirty="0"/>
            <a:t>Archiwum tekstów i zdjęć oraz bibliotekę multimedialną o jego nauczaniu gromadzi powstały w 2000, Dom Pamięci Stefana Kardynała Wyszyńskiego w Częstochowie (w pobliżu Jasnej Góry), utworzony przez Fundację „Dziedzictwo Stefana Kardynała Wyszyńskiego”</a:t>
          </a:r>
          <a:endParaRPr lang="en-US" dirty="0"/>
        </a:p>
      </dgm:t>
    </dgm:pt>
    <dgm:pt modelId="{98376D0C-A704-422D-B28E-784796CF1F04}" type="parTrans" cxnId="{315DFE34-947C-4BB2-8E2E-04A29776208F}">
      <dgm:prSet/>
      <dgm:spPr/>
      <dgm:t>
        <a:bodyPr/>
        <a:lstStyle/>
        <a:p>
          <a:endParaRPr lang="en-US"/>
        </a:p>
      </dgm:t>
    </dgm:pt>
    <dgm:pt modelId="{E3C92851-1D34-4AE7-AC84-4A1636E02C4A}" type="sibTrans" cxnId="{315DFE34-947C-4BB2-8E2E-04A29776208F}">
      <dgm:prSet/>
      <dgm:spPr/>
      <dgm:t>
        <a:bodyPr/>
        <a:lstStyle/>
        <a:p>
          <a:endParaRPr lang="en-US"/>
        </a:p>
      </dgm:t>
    </dgm:pt>
    <dgm:pt modelId="{17B3AEAB-9164-4E03-ABBE-ECD41D793CB9}" type="pres">
      <dgm:prSet presAssocID="{91FEF701-292D-4305-80D2-A4B74CFD2545}" presName="outerComposite" presStyleCnt="0">
        <dgm:presLayoutVars>
          <dgm:chMax val="5"/>
          <dgm:dir/>
          <dgm:resizeHandles val="exact"/>
        </dgm:presLayoutVars>
      </dgm:prSet>
      <dgm:spPr/>
    </dgm:pt>
    <dgm:pt modelId="{DE962E5A-8C30-46C4-8509-E4B1A7BB0BCC}" type="pres">
      <dgm:prSet presAssocID="{91FEF701-292D-4305-80D2-A4B74CFD2545}" presName="dummyMaxCanvas" presStyleCnt="0">
        <dgm:presLayoutVars/>
      </dgm:prSet>
      <dgm:spPr/>
    </dgm:pt>
    <dgm:pt modelId="{619A5DB9-F4A4-4AD2-B1BB-6D6C844B7038}" type="pres">
      <dgm:prSet presAssocID="{91FEF701-292D-4305-80D2-A4B74CFD2545}" presName="TwoNodes_1" presStyleLbl="node1" presStyleIdx="0" presStyleCnt="2">
        <dgm:presLayoutVars>
          <dgm:bulletEnabled val="1"/>
        </dgm:presLayoutVars>
      </dgm:prSet>
      <dgm:spPr/>
    </dgm:pt>
    <dgm:pt modelId="{54E9BBA8-6118-432B-9960-179C0F294F2F}" type="pres">
      <dgm:prSet presAssocID="{91FEF701-292D-4305-80D2-A4B74CFD2545}" presName="TwoNodes_2" presStyleLbl="node1" presStyleIdx="1" presStyleCnt="2">
        <dgm:presLayoutVars>
          <dgm:bulletEnabled val="1"/>
        </dgm:presLayoutVars>
      </dgm:prSet>
      <dgm:spPr/>
    </dgm:pt>
    <dgm:pt modelId="{06E8E0B5-C1FA-44A2-A9B7-4D0D3EAE4BB1}" type="pres">
      <dgm:prSet presAssocID="{91FEF701-292D-4305-80D2-A4B74CFD2545}" presName="TwoConn_1-2" presStyleLbl="fgAccFollowNode1" presStyleIdx="0" presStyleCnt="1">
        <dgm:presLayoutVars>
          <dgm:bulletEnabled val="1"/>
        </dgm:presLayoutVars>
      </dgm:prSet>
      <dgm:spPr/>
    </dgm:pt>
    <dgm:pt modelId="{D0733ECF-46F3-4B57-BCFA-4540E7D170BF}" type="pres">
      <dgm:prSet presAssocID="{91FEF701-292D-4305-80D2-A4B74CFD2545}" presName="TwoNodes_1_text" presStyleLbl="node1" presStyleIdx="1" presStyleCnt="2">
        <dgm:presLayoutVars>
          <dgm:bulletEnabled val="1"/>
        </dgm:presLayoutVars>
      </dgm:prSet>
      <dgm:spPr/>
    </dgm:pt>
    <dgm:pt modelId="{83742FA5-31B6-4CDE-AA32-3271EA1E808F}" type="pres">
      <dgm:prSet presAssocID="{91FEF701-292D-4305-80D2-A4B74CFD2545}" presName="TwoNodes_2_text" presStyleLbl="node1" presStyleIdx="1" presStyleCnt="2">
        <dgm:presLayoutVars>
          <dgm:bulletEnabled val="1"/>
        </dgm:presLayoutVars>
      </dgm:prSet>
      <dgm:spPr/>
    </dgm:pt>
  </dgm:ptLst>
  <dgm:cxnLst>
    <dgm:cxn modelId="{9DCA641B-5A51-4979-87C7-8B0FE5CB5B8B}" type="presOf" srcId="{BA53015F-E512-479C-AFDA-AB75E5B8FF93}" destId="{619A5DB9-F4A4-4AD2-B1BB-6D6C844B7038}" srcOrd="0" destOrd="0" presId="urn:microsoft.com/office/officeart/2005/8/layout/vProcess5"/>
    <dgm:cxn modelId="{315DFE34-947C-4BB2-8E2E-04A29776208F}" srcId="{91FEF701-292D-4305-80D2-A4B74CFD2545}" destId="{B5502C35-2CA5-4199-BE1D-7A6596C71AF9}" srcOrd="1" destOrd="0" parTransId="{98376D0C-A704-422D-B28E-784796CF1F04}" sibTransId="{E3C92851-1D34-4AE7-AC84-4A1636E02C4A}"/>
    <dgm:cxn modelId="{BB247E73-C46C-4DCA-A685-B7872953DC0B}" type="presOf" srcId="{91FEF701-292D-4305-80D2-A4B74CFD2545}" destId="{17B3AEAB-9164-4E03-ABBE-ECD41D793CB9}" srcOrd="0" destOrd="0" presId="urn:microsoft.com/office/officeart/2005/8/layout/vProcess5"/>
    <dgm:cxn modelId="{F32E0854-5A24-4CA1-870F-9C8AD8EC46D2}" srcId="{91FEF701-292D-4305-80D2-A4B74CFD2545}" destId="{BA53015F-E512-479C-AFDA-AB75E5B8FF93}" srcOrd="0" destOrd="0" parTransId="{E94DC267-6D44-471E-A41B-CAFA680A9D2B}" sibTransId="{FA655B5F-79DE-49FC-AFAF-8FA039C3D2FA}"/>
    <dgm:cxn modelId="{5D57B778-D7BA-4921-BE53-5ED3FA1AABCC}" type="presOf" srcId="{B5502C35-2CA5-4199-BE1D-7A6596C71AF9}" destId="{54E9BBA8-6118-432B-9960-179C0F294F2F}" srcOrd="0" destOrd="0" presId="urn:microsoft.com/office/officeart/2005/8/layout/vProcess5"/>
    <dgm:cxn modelId="{1520A2B4-D1B6-4C59-B8E1-D58FA82B8BC0}" type="presOf" srcId="{BA53015F-E512-479C-AFDA-AB75E5B8FF93}" destId="{D0733ECF-46F3-4B57-BCFA-4540E7D170BF}" srcOrd="1" destOrd="0" presId="urn:microsoft.com/office/officeart/2005/8/layout/vProcess5"/>
    <dgm:cxn modelId="{685499D5-EDF0-493E-869A-B2307B76C419}" type="presOf" srcId="{FA655B5F-79DE-49FC-AFAF-8FA039C3D2FA}" destId="{06E8E0B5-C1FA-44A2-A9B7-4D0D3EAE4BB1}" srcOrd="0" destOrd="0" presId="urn:microsoft.com/office/officeart/2005/8/layout/vProcess5"/>
    <dgm:cxn modelId="{41F8BCFC-A354-49A0-BDAA-93669EF3CE0A}" type="presOf" srcId="{B5502C35-2CA5-4199-BE1D-7A6596C71AF9}" destId="{83742FA5-31B6-4CDE-AA32-3271EA1E808F}" srcOrd="1" destOrd="0" presId="urn:microsoft.com/office/officeart/2005/8/layout/vProcess5"/>
    <dgm:cxn modelId="{B205986C-C9C3-45F3-888A-A235529936DB}" type="presParOf" srcId="{17B3AEAB-9164-4E03-ABBE-ECD41D793CB9}" destId="{DE962E5A-8C30-46C4-8509-E4B1A7BB0BCC}" srcOrd="0" destOrd="0" presId="urn:microsoft.com/office/officeart/2005/8/layout/vProcess5"/>
    <dgm:cxn modelId="{3B3FA5FC-3FAE-4672-84B6-2E65351629FA}" type="presParOf" srcId="{17B3AEAB-9164-4E03-ABBE-ECD41D793CB9}" destId="{619A5DB9-F4A4-4AD2-B1BB-6D6C844B7038}" srcOrd="1" destOrd="0" presId="urn:microsoft.com/office/officeart/2005/8/layout/vProcess5"/>
    <dgm:cxn modelId="{969581AE-BE6D-4076-A91D-DA7C4EF4E83A}" type="presParOf" srcId="{17B3AEAB-9164-4E03-ABBE-ECD41D793CB9}" destId="{54E9BBA8-6118-432B-9960-179C0F294F2F}" srcOrd="2" destOrd="0" presId="urn:microsoft.com/office/officeart/2005/8/layout/vProcess5"/>
    <dgm:cxn modelId="{1D942F0C-2BE4-4927-998D-F369010C28EA}" type="presParOf" srcId="{17B3AEAB-9164-4E03-ABBE-ECD41D793CB9}" destId="{06E8E0B5-C1FA-44A2-A9B7-4D0D3EAE4BB1}" srcOrd="3" destOrd="0" presId="urn:microsoft.com/office/officeart/2005/8/layout/vProcess5"/>
    <dgm:cxn modelId="{80E6099A-6668-4754-80DD-C2C16C0B4673}" type="presParOf" srcId="{17B3AEAB-9164-4E03-ABBE-ECD41D793CB9}" destId="{D0733ECF-46F3-4B57-BCFA-4540E7D170BF}" srcOrd="4" destOrd="0" presId="urn:microsoft.com/office/officeart/2005/8/layout/vProcess5"/>
    <dgm:cxn modelId="{AB114A7C-540F-4A04-B5F2-E0CEE98B0651}" type="presParOf" srcId="{17B3AEAB-9164-4E03-ABBE-ECD41D793CB9}" destId="{83742FA5-31B6-4CDE-AA32-3271EA1E808F}"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BA6B3B-830C-4BBE-B815-EB03E5576698}"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981D6266-DAAC-47C6-9498-1B7055C4E2FA}">
      <dgm:prSet/>
      <dgm:spPr/>
      <dgm:t>
        <a:bodyPr/>
        <a:lstStyle/>
        <a:p>
          <a:r>
            <a:rPr lang="pl-PL" dirty="0"/>
            <a:t>W Komańczy (gdzie był internowany) znajduje się izba pamięci, z pozostawionymi przez niego pamiątkami</a:t>
          </a:r>
          <a:r>
            <a:rPr lang="pl-PL" baseline="0" dirty="0">
              <a:latin typeface="Avenir Next LT Pro"/>
            </a:rPr>
            <a:t>.</a:t>
          </a:r>
          <a:r>
            <a:rPr lang="pl-PL" dirty="0"/>
            <a:t> Ponadto umieszczono tu dwie tablice pamiątkowe: jedną w celi w której przebywał, a drugą informującą o napisaniu przez niego tekstu Jasnogórskich Ślubów Narodu Polskiego oraz Wielkiej Nowenny Tysiąclecia</a:t>
          </a:r>
          <a:r>
            <a:rPr lang="pl-PL" baseline="0" dirty="0">
              <a:latin typeface="Avenir Next LT Pro"/>
            </a:rPr>
            <a:t>.</a:t>
          </a:r>
          <a:r>
            <a:rPr lang="pl-PL" dirty="0"/>
            <a:t> Przed frontonem budynku postawiono pomnik jemu poświęcony</a:t>
          </a:r>
          <a:r>
            <a:rPr lang="pl-PL" baseline="0" dirty="0">
              <a:latin typeface="Avenir Next LT Pro"/>
            </a:rPr>
            <a:t>.</a:t>
          </a:r>
          <a:endParaRPr lang="en-US" dirty="0"/>
        </a:p>
      </dgm:t>
    </dgm:pt>
    <dgm:pt modelId="{71159559-71D0-41AD-A0B2-EE0E9C6D591D}" type="parTrans" cxnId="{AE6FA906-F10C-4A1E-A48E-9BAF6E80AE7E}">
      <dgm:prSet/>
      <dgm:spPr/>
      <dgm:t>
        <a:bodyPr/>
        <a:lstStyle/>
        <a:p>
          <a:endParaRPr lang="en-US"/>
        </a:p>
      </dgm:t>
    </dgm:pt>
    <dgm:pt modelId="{A45A93E5-EB8A-4297-A062-9EA998423C46}" type="sibTrans" cxnId="{AE6FA906-F10C-4A1E-A48E-9BAF6E80AE7E}">
      <dgm:prSet/>
      <dgm:spPr/>
      <dgm:t>
        <a:bodyPr/>
        <a:lstStyle/>
        <a:p>
          <a:endParaRPr lang="en-US"/>
        </a:p>
      </dgm:t>
    </dgm:pt>
    <dgm:pt modelId="{912B1D3F-CD49-4EAD-8301-BE818D31EC85}">
      <dgm:prSet/>
      <dgm:spPr/>
      <dgm:t>
        <a:bodyPr/>
        <a:lstStyle/>
        <a:p>
          <a:r>
            <a:rPr lang="pl-PL" dirty="0"/>
            <a:t>W Prudniku-Lesie (gdzie był internowany) w klasztorze franciszkanów znajduje się cela na pierwszym piętrze z oryginalnymi meblami pozostawionymi z tego okresu</a:t>
          </a:r>
          <a:r>
            <a:rPr lang="pl-PL" baseline="0" dirty="0">
              <a:latin typeface="Avenir Next LT Pro"/>
            </a:rPr>
            <a:t>.</a:t>
          </a:r>
          <a:r>
            <a:rPr lang="pl-PL" dirty="0"/>
            <a:t> Ponadto postawiono tu pomnik przed kościołem św. Józefa, z jego inskrypcją dziękczynną</a:t>
          </a:r>
          <a:r>
            <a:rPr lang="pl-PL" baseline="0" dirty="0">
              <a:latin typeface="Avenir Next LT Pro"/>
            </a:rPr>
            <a:t>.</a:t>
          </a:r>
          <a:endParaRPr lang="en-US" dirty="0"/>
        </a:p>
      </dgm:t>
    </dgm:pt>
    <dgm:pt modelId="{8F247923-268D-4274-9AFE-5BDC2F47CD57}" type="parTrans" cxnId="{3AF455A7-B06A-4025-9E04-7DBA28F7BD34}">
      <dgm:prSet/>
      <dgm:spPr/>
      <dgm:t>
        <a:bodyPr/>
        <a:lstStyle/>
        <a:p>
          <a:endParaRPr lang="en-US"/>
        </a:p>
      </dgm:t>
    </dgm:pt>
    <dgm:pt modelId="{189D6E7B-79B9-47C0-9CC7-5EEFED9D1173}" type="sibTrans" cxnId="{3AF455A7-B06A-4025-9E04-7DBA28F7BD34}">
      <dgm:prSet/>
      <dgm:spPr/>
      <dgm:t>
        <a:bodyPr/>
        <a:lstStyle/>
        <a:p>
          <a:endParaRPr lang="en-US"/>
        </a:p>
      </dgm:t>
    </dgm:pt>
    <dgm:pt modelId="{BB018E1E-75F5-4899-A717-6BD18918F288}">
      <dgm:prSet/>
      <dgm:spPr/>
      <dgm:t>
        <a:bodyPr/>
        <a:lstStyle/>
        <a:p>
          <a:r>
            <a:rPr lang="pl-PL" dirty="0"/>
            <a:t>W Rywałdzie (gdzie był internowany) w klasztorze kapucynów znajduje się cela z oryginalnymi meblami pozostawionymi z tego okresu oraz stacje drogi krzyżowej, które wypisał ołówkiem na jej ścianach</a:t>
          </a:r>
          <a:r>
            <a:rPr lang="pl-PL" baseline="0" dirty="0">
              <a:latin typeface="Avenir Next LT Pro"/>
            </a:rPr>
            <a:t>.</a:t>
          </a:r>
          <a:r>
            <a:rPr lang="pl-PL" dirty="0"/>
            <a:t> Przy klasztorze jest też pomnik jemu poświęcony</a:t>
          </a:r>
          <a:r>
            <a:rPr lang="pl-PL" baseline="0" dirty="0">
              <a:latin typeface="Avenir Next LT Pro"/>
            </a:rPr>
            <a:t>.</a:t>
          </a:r>
          <a:endParaRPr lang="en-US" dirty="0"/>
        </a:p>
      </dgm:t>
    </dgm:pt>
    <dgm:pt modelId="{3D8B3F3D-DFBA-4A8F-BBF0-48B6C85EB267}" type="parTrans" cxnId="{276C2C01-FE67-4422-9AA0-F895848ED83A}">
      <dgm:prSet/>
      <dgm:spPr/>
      <dgm:t>
        <a:bodyPr/>
        <a:lstStyle/>
        <a:p>
          <a:endParaRPr lang="en-US"/>
        </a:p>
      </dgm:t>
    </dgm:pt>
    <dgm:pt modelId="{51BCF089-8029-4C7D-8D6A-349B96508F8D}" type="sibTrans" cxnId="{276C2C01-FE67-4422-9AA0-F895848ED83A}">
      <dgm:prSet/>
      <dgm:spPr/>
      <dgm:t>
        <a:bodyPr/>
        <a:lstStyle/>
        <a:p>
          <a:endParaRPr lang="en-US"/>
        </a:p>
      </dgm:t>
    </dgm:pt>
    <dgm:pt modelId="{46A7D891-E942-4B9C-917F-7060CC1AAF5F}">
      <dgm:prSet/>
      <dgm:spPr/>
      <dgm:t>
        <a:bodyPr/>
        <a:lstStyle/>
        <a:p>
          <a:r>
            <a:rPr lang="pl-PL" dirty="0"/>
            <a:t>W Stoczku Klasztornym (gdzie był internowany) przy tamtejszym sanktuarium maryjnym bazylice Nawiedzenia Najświętszej Maryi Panny utworzono muzeum pamięci jemu poświęcone</a:t>
          </a:r>
          <a:r>
            <a:rPr lang="pl-PL" baseline="0" dirty="0">
              <a:latin typeface="Avenir Next LT Pro"/>
            </a:rPr>
            <a:t>.</a:t>
          </a:r>
          <a:r>
            <a:rPr lang="pl-PL" dirty="0"/>
            <a:t> W jego celi znajduje się izba pamięci z oryginalnymi meblami pozostawionymi z tego okresu oraz innymi pamiątkami</a:t>
          </a:r>
          <a:r>
            <a:rPr lang="pl-PL" baseline="0" dirty="0">
              <a:latin typeface="Avenir Next LT Pro"/>
            </a:rPr>
            <a:t>.</a:t>
          </a:r>
          <a:endParaRPr lang="en-US" dirty="0"/>
        </a:p>
      </dgm:t>
    </dgm:pt>
    <dgm:pt modelId="{8197E40C-043F-4C66-A4B0-B294D866A456}" type="parTrans" cxnId="{29FF196A-B751-4EEA-AF7E-6B5833780A67}">
      <dgm:prSet/>
      <dgm:spPr/>
      <dgm:t>
        <a:bodyPr/>
        <a:lstStyle/>
        <a:p>
          <a:endParaRPr lang="en-US"/>
        </a:p>
      </dgm:t>
    </dgm:pt>
    <dgm:pt modelId="{9875592E-B1D4-4F5D-8477-EAF14B578490}" type="sibTrans" cxnId="{29FF196A-B751-4EEA-AF7E-6B5833780A67}">
      <dgm:prSet/>
      <dgm:spPr/>
      <dgm:t>
        <a:bodyPr/>
        <a:lstStyle/>
        <a:p>
          <a:endParaRPr lang="en-US"/>
        </a:p>
      </dgm:t>
    </dgm:pt>
    <dgm:pt modelId="{43597FF0-0870-4F91-BBB8-27FB1302DBD8}" type="pres">
      <dgm:prSet presAssocID="{F4BA6B3B-830C-4BBE-B815-EB03E5576698}" presName="outerComposite" presStyleCnt="0">
        <dgm:presLayoutVars>
          <dgm:chMax val="5"/>
          <dgm:dir/>
          <dgm:resizeHandles val="exact"/>
        </dgm:presLayoutVars>
      </dgm:prSet>
      <dgm:spPr/>
    </dgm:pt>
    <dgm:pt modelId="{CBF15320-924D-4098-8350-61D2D9E94717}" type="pres">
      <dgm:prSet presAssocID="{F4BA6B3B-830C-4BBE-B815-EB03E5576698}" presName="dummyMaxCanvas" presStyleCnt="0">
        <dgm:presLayoutVars/>
      </dgm:prSet>
      <dgm:spPr/>
    </dgm:pt>
    <dgm:pt modelId="{44491BBC-21FF-4813-A608-4E412A39E649}" type="pres">
      <dgm:prSet presAssocID="{F4BA6B3B-830C-4BBE-B815-EB03E5576698}" presName="FourNodes_1" presStyleLbl="node1" presStyleIdx="0" presStyleCnt="4">
        <dgm:presLayoutVars>
          <dgm:bulletEnabled val="1"/>
        </dgm:presLayoutVars>
      </dgm:prSet>
      <dgm:spPr/>
    </dgm:pt>
    <dgm:pt modelId="{754DC28D-BF0A-4CDE-B804-5C5B79C24595}" type="pres">
      <dgm:prSet presAssocID="{F4BA6B3B-830C-4BBE-B815-EB03E5576698}" presName="FourNodes_2" presStyleLbl="node1" presStyleIdx="1" presStyleCnt="4">
        <dgm:presLayoutVars>
          <dgm:bulletEnabled val="1"/>
        </dgm:presLayoutVars>
      </dgm:prSet>
      <dgm:spPr/>
    </dgm:pt>
    <dgm:pt modelId="{4856EE6F-CBE1-41AB-9C26-EAC4743A9098}" type="pres">
      <dgm:prSet presAssocID="{F4BA6B3B-830C-4BBE-B815-EB03E5576698}" presName="FourNodes_3" presStyleLbl="node1" presStyleIdx="2" presStyleCnt="4">
        <dgm:presLayoutVars>
          <dgm:bulletEnabled val="1"/>
        </dgm:presLayoutVars>
      </dgm:prSet>
      <dgm:spPr/>
    </dgm:pt>
    <dgm:pt modelId="{5C67CDD4-8BB6-4CE6-9DB5-665116EC3581}" type="pres">
      <dgm:prSet presAssocID="{F4BA6B3B-830C-4BBE-B815-EB03E5576698}" presName="FourNodes_4" presStyleLbl="node1" presStyleIdx="3" presStyleCnt="4">
        <dgm:presLayoutVars>
          <dgm:bulletEnabled val="1"/>
        </dgm:presLayoutVars>
      </dgm:prSet>
      <dgm:spPr/>
    </dgm:pt>
    <dgm:pt modelId="{18962C00-4E2F-4EFA-B5F8-15E6A868603C}" type="pres">
      <dgm:prSet presAssocID="{F4BA6B3B-830C-4BBE-B815-EB03E5576698}" presName="FourConn_1-2" presStyleLbl="fgAccFollowNode1" presStyleIdx="0" presStyleCnt="3">
        <dgm:presLayoutVars>
          <dgm:bulletEnabled val="1"/>
        </dgm:presLayoutVars>
      </dgm:prSet>
      <dgm:spPr/>
    </dgm:pt>
    <dgm:pt modelId="{BF3CAE07-3543-4A71-A114-DDF2BEE9C89E}" type="pres">
      <dgm:prSet presAssocID="{F4BA6B3B-830C-4BBE-B815-EB03E5576698}" presName="FourConn_2-3" presStyleLbl="fgAccFollowNode1" presStyleIdx="1" presStyleCnt="3">
        <dgm:presLayoutVars>
          <dgm:bulletEnabled val="1"/>
        </dgm:presLayoutVars>
      </dgm:prSet>
      <dgm:spPr/>
    </dgm:pt>
    <dgm:pt modelId="{1E52F587-C32C-48E6-8306-3596711C74C6}" type="pres">
      <dgm:prSet presAssocID="{F4BA6B3B-830C-4BBE-B815-EB03E5576698}" presName="FourConn_3-4" presStyleLbl="fgAccFollowNode1" presStyleIdx="2" presStyleCnt="3">
        <dgm:presLayoutVars>
          <dgm:bulletEnabled val="1"/>
        </dgm:presLayoutVars>
      </dgm:prSet>
      <dgm:spPr/>
    </dgm:pt>
    <dgm:pt modelId="{411FD481-0B55-48C1-A2AE-6FA835A50225}" type="pres">
      <dgm:prSet presAssocID="{F4BA6B3B-830C-4BBE-B815-EB03E5576698}" presName="FourNodes_1_text" presStyleLbl="node1" presStyleIdx="3" presStyleCnt="4">
        <dgm:presLayoutVars>
          <dgm:bulletEnabled val="1"/>
        </dgm:presLayoutVars>
      </dgm:prSet>
      <dgm:spPr/>
    </dgm:pt>
    <dgm:pt modelId="{07263E34-B968-4556-8D2F-92D3D4A2B3BA}" type="pres">
      <dgm:prSet presAssocID="{F4BA6B3B-830C-4BBE-B815-EB03E5576698}" presName="FourNodes_2_text" presStyleLbl="node1" presStyleIdx="3" presStyleCnt="4">
        <dgm:presLayoutVars>
          <dgm:bulletEnabled val="1"/>
        </dgm:presLayoutVars>
      </dgm:prSet>
      <dgm:spPr/>
    </dgm:pt>
    <dgm:pt modelId="{7B53B45F-2DBF-49F5-9042-EEDF1D41873E}" type="pres">
      <dgm:prSet presAssocID="{F4BA6B3B-830C-4BBE-B815-EB03E5576698}" presName="FourNodes_3_text" presStyleLbl="node1" presStyleIdx="3" presStyleCnt="4">
        <dgm:presLayoutVars>
          <dgm:bulletEnabled val="1"/>
        </dgm:presLayoutVars>
      </dgm:prSet>
      <dgm:spPr/>
    </dgm:pt>
    <dgm:pt modelId="{272A4A54-BD2D-408B-8E07-9BE727D828CE}" type="pres">
      <dgm:prSet presAssocID="{F4BA6B3B-830C-4BBE-B815-EB03E5576698}" presName="FourNodes_4_text" presStyleLbl="node1" presStyleIdx="3" presStyleCnt="4">
        <dgm:presLayoutVars>
          <dgm:bulletEnabled val="1"/>
        </dgm:presLayoutVars>
      </dgm:prSet>
      <dgm:spPr/>
    </dgm:pt>
  </dgm:ptLst>
  <dgm:cxnLst>
    <dgm:cxn modelId="{276C2C01-FE67-4422-9AA0-F895848ED83A}" srcId="{F4BA6B3B-830C-4BBE-B815-EB03E5576698}" destId="{BB018E1E-75F5-4899-A717-6BD18918F288}" srcOrd="2" destOrd="0" parTransId="{3D8B3F3D-DFBA-4A8F-BBF0-48B6C85EB267}" sibTransId="{51BCF089-8029-4C7D-8D6A-349B96508F8D}"/>
    <dgm:cxn modelId="{AE6FA906-F10C-4A1E-A48E-9BAF6E80AE7E}" srcId="{F4BA6B3B-830C-4BBE-B815-EB03E5576698}" destId="{981D6266-DAAC-47C6-9498-1B7055C4E2FA}" srcOrd="0" destOrd="0" parTransId="{71159559-71D0-41AD-A0B2-EE0E9C6D591D}" sibTransId="{A45A93E5-EB8A-4297-A062-9EA998423C46}"/>
    <dgm:cxn modelId="{07C84915-2C9B-497A-AEA7-3976E1FC1E99}" type="presOf" srcId="{912B1D3F-CD49-4EAD-8301-BE818D31EC85}" destId="{07263E34-B968-4556-8D2F-92D3D4A2B3BA}" srcOrd="1" destOrd="0" presId="urn:microsoft.com/office/officeart/2005/8/layout/vProcess5"/>
    <dgm:cxn modelId="{5AF70F19-FF2F-4C25-AA19-F1D43C5CDF33}" type="presOf" srcId="{BB018E1E-75F5-4899-A717-6BD18918F288}" destId="{7B53B45F-2DBF-49F5-9042-EEDF1D41873E}" srcOrd="1" destOrd="0" presId="urn:microsoft.com/office/officeart/2005/8/layout/vProcess5"/>
    <dgm:cxn modelId="{BDA5571A-5F34-41E2-BCFD-D162C5CD3569}" type="presOf" srcId="{F4BA6B3B-830C-4BBE-B815-EB03E5576698}" destId="{43597FF0-0870-4F91-BBB8-27FB1302DBD8}" srcOrd="0" destOrd="0" presId="urn:microsoft.com/office/officeart/2005/8/layout/vProcess5"/>
    <dgm:cxn modelId="{A4761B5C-F508-451F-BA4A-F72B8DF803B9}" type="presOf" srcId="{A45A93E5-EB8A-4297-A062-9EA998423C46}" destId="{18962C00-4E2F-4EFA-B5F8-15E6A868603C}" srcOrd="0" destOrd="0" presId="urn:microsoft.com/office/officeart/2005/8/layout/vProcess5"/>
    <dgm:cxn modelId="{D48D945F-6DDD-4AEC-A2D7-1FD802B7CDCC}" type="presOf" srcId="{51BCF089-8029-4C7D-8D6A-349B96508F8D}" destId="{1E52F587-C32C-48E6-8306-3596711C74C6}" srcOrd="0" destOrd="0" presId="urn:microsoft.com/office/officeart/2005/8/layout/vProcess5"/>
    <dgm:cxn modelId="{29FF196A-B751-4EEA-AF7E-6B5833780A67}" srcId="{F4BA6B3B-830C-4BBE-B815-EB03E5576698}" destId="{46A7D891-E942-4B9C-917F-7060CC1AAF5F}" srcOrd="3" destOrd="0" parTransId="{8197E40C-043F-4C66-A4B0-B294D866A456}" sibTransId="{9875592E-B1D4-4F5D-8477-EAF14B578490}"/>
    <dgm:cxn modelId="{7E99134F-E6CB-4AF3-95A7-B30796ED7AC3}" type="presOf" srcId="{189D6E7B-79B9-47C0-9CC7-5EEFED9D1173}" destId="{BF3CAE07-3543-4A71-A114-DDF2BEE9C89E}" srcOrd="0" destOrd="0" presId="urn:microsoft.com/office/officeart/2005/8/layout/vProcess5"/>
    <dgm:cxn modelId="{22FF9B7B-C743-4947-82F3-46BE43DCB7E7}" type="presOf" srcId="{981D6266-DAAC-47C6-9498-1B7055C4E2FA}" destId="{411FD481-0B55-48C1-A2AE-6FA835A50225}" srcOrd="1" destOrd="0" presId="urn:microsoft.com/office/officeart/2005/8/layout/vProcess5"/>
    <dgm:cxn modelId="{547DF18B-DB77-4E36-AF65-11AFC767D8EB}" type="presOf" srcId="{BB018E1E-75F5-4899-A717-6BD18918F288}" destId="{4856EE6F-CBE1-41AB-9C26-EAC4743A9098}" srcOrd="0" destOrd="0" presId="urn:microsoft.com/office/officeart/2005/8/layout/vProcess5"/>
    <dgm:cxn modelId="{3AF455A7-B06A-4025-9E04-7DBA28F7BD34}" srcId="{F4BA6B3B-830C-4BBE-B815-EB03E5576698}" destId="{912B1D3F-CD49-4EAD-8301-BE818D31EC85}" srcOrd="1" destOrd="0" parTransId="{8F247923-268D-4274-9AFE-5BDC2F47CD57}" sibTransId="{189D6E7B-79B9-47C0-9CC7-5EEFED9D1173}"/>
    <dgm:cxn modelId="{14F7A8AD-6461-4A24-A6F4-24992AA4F621}" type="presOf" srcId="{46A7D891-E942-4B9C-917F-7060CC1AAF5F}" destId="{272A4A54-BD2D-408B-8E07-9BE727D828CE}" srcOrd="1" destOrd="0" presId="urn:microsoft.com/office/officeart/2005/8/layout/vProcess5"/>
    <dgm:cxn modelId="{9A7C9DAF-46BB-455D-A168-131A449E1CC0}" type="presOf" srcId="{981D6266-DAAC-47C6-9498-1B7055C4E2FA}" destId="{44491BBC-21FF-4813-A608-4E412A39E649}" srcOrd="0" destOrd="0" presId="urn:microsoft.com/office/officeart/2005/8/layout/vProcess5"/>
    <dgm:cxn modelId="{EFBC74E0-2EF2-4E04-A966-8A4D7405C4BF}" type="presOf" srcId="{912B1D3F-CD49-4EAD-8301-BE818D31EC85}" destId="{754DC28D-BF0A-4CDE-B804-5C5B79C24595}" srcOrd="0" destOrd="0" presId="urn:microsoft.com/office/officeart/2005/8/layout/vProcess5"/>
    <dgm:cxn modelId="{ADDA80FD-2FEF-4D45-9806-0B3171439684}" type="presOf" srcId="{46A7D891-E942-4B9C-917F-7060CC1AAF5F}" destId="{5C67CDD4-8BB6-4CE6-9DB5-665116EC3581}" srcOrd="0" destOrd="0" presId="urn:microsoft.com/office/officeart/2005/8/layout/vProcess5"/>
    <dgm:cxn modelId="{76307D18-C806-471A-9E50-6BF06E7AE2CC}" type="presParOf" srcId="{43597FF0-0870-4F91-BBB8-27FB1302DBD8}" destId="{CBF15320-924D-4098-8350-61D2D9E94717}" srcOrd="0" destOrd="0" presId="urn:microsoft.com/office/officeart/2005/8/layout/vProcess5"/>
    <dgm:cxn modelId="{96D6A079-4C2B-4A8C-AE50-C2159F793AD0}" type="presParOf" srcId="{43597FF0-0870-4F91-BBB8-27FB1302DBD8}" destId="{44491BBC-21FF-4813-A608-4E412A39E649}" srcOrd="1" destOrd="0" presId="urn:microsoft.com/office/officeart/2005/8/layout/vProcess5"/>
    <dgm:cxn modelId="{F418ED01-9BDC-4CBB-A0B7-A15335448BC6}" type="presParOf" srcId="{43597FF0-0870-4F91-BBB8-27FB1302DBD8}" destId="{754DC28D-BF0A-4CDE-B804-5C5B79C24595}" srcOrd="2" destOrd="0" presId="urn:microsoft.com/office/officeart/2005/8/layout/vProcess5"/>
    <dgm:cxn modelId="{55465295-0551-4EA6-9E30-6A71B2BC0B3E}" type="presParOf" srcId="{43597FF0-0870-4F91-BBB8-27FB1302DBD8}" destId="{4856EE6F-CBE1-41AB-9C26-EAC4743A9098}" srcOrd="3" destOrd="0" presId="urn:microsoft.com/office/officeart/2005/8/layout/vProcess5"/>
    <dgm:cxn modelId="{9A4E961D-C3BC-4AFF-BAC4-8A47D46A6F4C}" type="presParOf" srcId="{43597FF0-0870-4F91-BBB8-27FB1302DBD8}" destId="{5C67CDD4-8BB6-4CE6-9DB5-665116EC3581}" srcOrd="4" destOrd="0" presId="urn:microsoft.com/office/officeart/2005/8/layout/vProcess5"/>
    <dgm:cxn modelId="{A504502F-F8FB-4D6D-80C8-25B13703CCD3}" type="presParOf" srcId="{43597FF0-0870-4F91-BBB8-27FB1302DBD8}" destId="{18962C00-4E2F-4EFA-B5F8-15E6A868603C}" srcOrd="5" destOrd="0" presId="urn:microsoft.com/office/officeart/2005/8/layout/vProcess5"/>
    <dgm:cxn modelId="{2AD59E76-95E7-4D99-BD19-8AA9BBB98C2B}" type="presParOf" srcId="{43597FF0-0870-4F91-BBB8-27FB1302DBD8}" destId="{BF3CAE07-3543-4A71-A114-DDF2BEE9C89E}" srcOrd="6" destOrd="0" presId="urn:microsoft.com/office/officeart/2005/8/layout/vProcess5"/>
    <dgm:cxn modelId="{AA61249D-5183-4BD0-BEEA-121ADD8A7C55}" type="presParOf" srcId="{43597FF0-0870-4F91-BBB8-27FB1302DBD8}" destId="{1E52F587-C32C-48E6-8306-3596711C74C6}" srcOrd="7" destOrd="0" presId="urn:microsoft.com/office/officeart/2005/8/layout/vProcess5"/>
    <dgm:cxn modelId="{C8BB0452-171C-49CE-BF9D-30B07912D1AB}" type="presParOf" srcId="{43597FF0-0870-4F91-BBB8-27FB1302DBD8}" destId="{411FD481-0B55-48C1-A2AE-6FA835A50225}" srcOrd="8" destOrd="0" presId="urn:microsoft.com/office/officeart/2005/8/layout/vProcess5"/>
    <dgm:cxn modelId="{2E47AE05-31BA-45E2-B81C-330AFF510186}" type="presParOf" srcId="{43597FF0-0870-4F91-BBB8-27FB1302DBD8}" destId="{07263E34-B968-4556-8D2F-92D3D4A2B3BA}" srcOrd="9" destOrd="0" presId="urn:microsoft.com/office/officeart/2005/8/layout/vProcess5"/>
    <dgm:cxn modelId="{F10FA81D-A3CA-42D1-8B40-B64B45B58A91}" type="presParOf" srcId="{43597FF0-0870-4F91-BBB8-27FB1302DBD8}" destId="{7B53B45F-2DBF-49F5-9042-EEDF1D41873E}" srcOrd="10" destOrd="0" presId="urn:microsoft.com/office/officeart/2005/8/layout/vProcess5"/>
    <dgm:cxn modelId="{F61F3A84-5E3D-4438-A847-11FEEABA811A}" type="presParOf" srcId="{43597FF0-0870-4F91-BBB8-27FB1302DBD8}" destId="{272A4A54-BD2D-408B-8E07-9BE727D828CE}"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FC394-3F8F-4E1A-8439-F50BBF94B3F2}">
      <dsp:nvSpPr>
        <dsp:cNvPr id="0" name=""/>
        <dsp:cNvSpPr/>
      </dsp:nvSpPr>
      <dsp:spPr>
        <a:xfrm>
          <a:off x="2052" y="179695"/>
          <a:ext cx="4375979" cy="422555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a:t>Po zakończeniu wojny wrócił do Włocławka, gdzie organizował Wyższe Seminarium Duchowne i 19 marca 1945 został jego rektorem</a:t>
          </a:r>
          <a:r>
            <a:rPr lang="pl-PL" sz="1800" kern="1200" baseline="0" dirty="0">
              <a:latin typeface="Avenir Next LT Pro"/>
            </a:rPr>
            <a:t>.</a:t>
          </a:r>
          <a:r>
            <a:rPr lang="pl-PL" sz="1800" kern="1200" dirty="0"/>
            <a:t> Będąc rektorem, profesorem i ojcem duchownym kleryków, był również wikariuszem w parafii św. Jana Chrzciciela w Lubrańcu i proboszczem parafii św. Wojciecha Biskupa i Męczennika w Kłobii i parafii Narodzenia Najświętszej Maryi Panny w Zgłowiączce</a:t>
          </a:r>
          <a:r>
            <a:rPr lang="pl-PL" sz="1800" kern="1200" baseline="0" dirty="0">
              <a:latin typeface="Avenir Next LT Pro"/>
            </a:rPr>
            <a:t>.</a:t>
          </a:r>
          <a:r>
            <a:rPr lang="pl-PL" sz="1800" kern="1200" dirty="0"/>
            <a:t> 15 sierpnia 1945 został kanonikiem kapituły katedralnej we Włocławku</a:t>
          </a:r>
          <a:r>
            <a:rPr lang="pl-PL" sz="1800" kern="1200" baseline="0" dirty="0">
              <a:latin typeface="Avenir Next LT Pro"/>
            </a:rPr>
            <a:t>.</a:t>
          </a:r>
          <a:endParaRPr lang="en-US" sz="1800" kern="1200" dirty="0"/>
        </a:p>
      </dsp:txBody>
      <dsp:txXfrm>
        <a:off x="125814" y="303457"/>
        <a:ext cx="4128455" cy="3978031"/>
      </dsp:txXfrm>
    </dsp:sp>
    <dsp:sp modelId="{D45BE9F3-54F5-4A88-AF50-469C24DCE940}">
      <dsp:nvSpPr>
        <dsp:cNvPr id="0" name=""/>
        <dsp:cNvSpPr/>
      </dsp:nvSpPr>
      <dsp:spPr>
        <a:xfrm>
          <a:off x="4815630" y="1749851"/>
          <a:ext cx="927707" cy="108524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815630" y="1966900"/>
        <a:ext cx="649395" cy="651145"/>
      </dsp:txXfrm>
    </dsp:sp>
    <dsp:sp modelId="{225C4D34-FF15-4E72-8810-45AB55C9D26A}">
      <dsp:nvSpPr>
        <dsp:cNvPr id="0" name=""/>
        <dsp:cNvSpPr/>
      </dsp:nvSpPr>
      <dsp:spPr>
        <a:xfrm>
          <a:off x="6128423" y="179695"/>
          <a:ext cx="4375979" cy="422555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dirty="0"/>
            <a:t>4 marca 1946 został prekonizowany przez papieża Piusa XII biskupem diecezjalnym diecezji lubelskiej</a:t>
          </a:r>
          <a:r>
            <a:rPr lang="pl-PL" sz="1800" kern="1200" baseline="0" dirty="0">
              <a:latin typeface="Avenir Next LT Pro"/>
            </a:rPr>
            <a:t>.</a:t>
          </a:r>
          <a:r>
            <a:rPr lang="pl-PL" sz="1800" kern="1200" dirty="0"/>
            <a:t> Święcenia biskupie otrzymał 12 maja z rąk kard. Augusta Hlonda, prymasa Polski na Jasnej Górze</a:t>
          </a:r>
          <a:r>
            <a:rPr lang="pl-PL" sz="1800" kern="1200" baseline="0" dirty="0">
              <a:latin typeface="Avenir Next LT Pro"/>
            </a:rPr>
            <a:t>.</a:t>
          </a:r>
          <a:r>
            <a:rPr lang="pl-PL" sz="1800" kern="1200" dirty="0"/>
            <a:t> W swoim herbie biskupim umieścił słowa „Soli </a:t>
          </a:r>
          <a:r>
            <a:rPr lang="pl-PL" sz="1800" kern="1200" dirty="0" err="1"/>
            <a:t>Deo</a:t>
          </a:r>
          <a:r>
            <a:rPr lang="pl-PL" sz="1800" kern="1200" dirty="0"/>
            <a:t>” (pol. </a:t>
          </a:r>
          <a:r>
            <a:rPr lang="pl-PL" sz="1800" i="1" kern="1200" dirty="0"/>
            <a:t>Samemu Bogu</a:t>
          </a:r>
          <a:r>
            <a:rPr lang="pl-PL" sz="1800" kern="1200" dirty="0"/>
            <a:t>).</a:t>
          </a:r>
          <a:endParaRPr lang="en-US" sz="1800" kern="1200" dirty="0"/>
        </a:p>
      </dsp:txBody>
      <dsp:txXfrm>
        <a:off x="6252185" y="303457"/>
        <a:ext cx="4128455" cy="39780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22E94-1A61-4760-8954-EFE1EB41C4E7}">
      <dsp:nvSpPr>
        <dsp:cNvPr id="0" name=""/>
        <dsp:cNvSpPr/>
      </dsp:nvSpPr>
      <dsp:spPr>
        <a:xfrm>
          <a:off x="0" y="96911"/>
          <a:ext cx="10506456" cy="1053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pl-PL" sz="1500" kern="1200" dirty="0"/>
            <a:t>22 maja 1981 ostatni raz wystąpił publicznie, otwierając obrady Rady Głównej Episkopatu Polski. Zmarł sześć dni później, w czwartek 28 maja, w uroczystość Wniebowstąpienia Pańskiego o godzinie </a:t>
          </a:r>
          <a:r>
            <a:rPr lang="pl-PL" sz="1500" kern="1200" dirty="0">
              <a:latin typeface="Avenir Next LT Pro"/>
            </a:rPr>
            <a:t>4:40.</a:t>
          </a:r>
          <a:r>
            <a:rPr lang="pl-PL" sz="1500" kern="1200" dirty="0"/>
            <a:t> W oficjalnym komunikacie Rady Głównej Episkopatu Polski podano, że przyczyną śmierci był „rozsiany proces nowotworowy jamy brzusznej o wybitnej złośliwości i szybkim postępie”.</a:t>
          </a:r>
          <a:r>
            <a:rPr lang="pl-PL" sz="1500" kern="1200" dirty="0">
              <a:latin typeface="Avenir Next LT Pro"/>
            </a:rPr>
            <a:t> </a:t>
          </a:r>
          <a:endParaRPr lang="en-US" sz="1500" kern="1200" dirty="0"/>
        </a:p>
      </dsp:txBody>
      <dsp:txXfrm>
        <a:off x="51403" y="148314"/>
        <a:ext cx="10403650" cy="950194"/>
      </dsp:txXfrm>
    </dsp:sp>
    <dsp:sp modelId="{63720E93-83D2-4C73-BF8D-25857F77BE1F}">
      <dsp:nvSpPr>
        <dsp:cNvPr id="0" name=""/>
        <dsp:cNvSpPr/>
      </dsp:nvSpPr>
      <dsp:spPr>
        <a:xfrm>
          <a:off x="0" y="1193111"/>
          <a:ext cx="10506456" cy="10530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l-PL" sz="1500" kern="1200" dirty="0"/>
            <a:t>Tego samego dnia zebrała się Komisja Wspólna Przedstawicieli Rządu i Episkopatu. Przedstawiciele rządu wręczyli zastępcy przewodniczącego Konferencji Episkopatu Polski kard. Franciszkowi Macharskiemu list kondolencyjny do Episkopatu od władz państwowych. Na posiedzeniu Komisji Wspólnej podjęto decyzję o ogłoszeniu żałoby narodowej od 28 do 31 maja.</a:t>
          </a:r>
          <a:endParaRPr lang="en-US" sz="1500" kern="1200" dirty="0"/>
        </a:p>
      </dsp:txBody>
      <dsp:txXfrm>
        <a:off x="51403" y="1244514"/>
        <a:ext cx="10403650" cy="950194"/>
      </dsp:txXfrm>
    </dsp:sp>
    <dsp:sp modelId="{BDAE700F-3766-456D-B02B-B152313F4AD0}">
      <dsp:nvSpPr>
        <dsp:cNvPr id="0" name=""/>
        <dsp:cNvSpPr/>
      </dsp:nvSpPr>
      <dsp:spPr>
        <a:xfrm>
          <a:off x="0" y="2289312"/>
          <a:ext cx="10506456" cy="10530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pl-PL" sz="1500" kern="1200" dirty="0"/>
            <a:t>W dniu śmierci prymasa nadeszła do Polski depesza kondolencyjna od przechodzącego rehabilitację po zamachu papieża Jana Pawła II. Papież</a:t>
          </a:r>
          <a:r>
            <a:rPr lang="pl-PL" sz="1500" kern="1200" noProof="1"/>
            <a:t> odprawił również mszę za duszę prymasa w swoim szpitalnym pokoju, zaś w kościele Najświętszej Maryi Panny na Zatybrzu, tytularnym kościele zmarłego, odprawiona została msza żałobna pod przewodnictwem</a:t>
          </a:r>
          <a:r>
            <a:rPr lang="pl-PL" sz="1500" kern="1200" dirty="0"/>
            <a:t> kard. Władysława Rubina.</a:t>
          </a:r>
          <a:r>
            <a:rPr lang="pl-PL" sz="1500" kern="1200" dirty="0">
              <a:latin typeface="Avenir Next LT Pro"/>
            </a:rPr>
            <a:t> </a:t>
          </a:r>
          <a:endParaRPr lang="en-US" sz="1500" kern="1200" dirty="0"/>
        </a:p>
      </dsp:txBody>
      <dsp:txXfrm>
        <a:off x="51403" y="2340715"/>
        <a:ext cx="10403650" cy="950194"/>
      </dsp:txXfrm>
    </dsp:sp>
    <dsp:sp modelId="{4F11D548-D31D-498F-A00F-F268FBDE4194}">
      <dsp:nvSpPr>
        <dsp:cNvPr id="0" name=""/>
        <dsp:cNvSpPr/>
      </dsp:nvSpPr>
      <dsp:spPr>
        <a:xfrm>
          <a:off x="0" y="3385512"/>
          <a:ext cx="10506456" cy="1053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l-PL" sz="1500" kern="1200" dirty="0"/>
            <a:t>28 maja wieczorem przeniesiono ciało zmarłego z Domu Arcybiskupów Warszawskich przy ul. Miodowej do kościoła seminaryjnego Wniebowzięcia NMP i św. Józefa Oblubieńca przy Krakowskim Przedmieściu, gdzie następnie odprawiona została msza żałobna pod przewodnictwem kard. Macharskiego.</a:t>
          </a:r>
          <a:endParaRPr lang="en-US" sz="1500" kern="1200" dirty="0"/>
        </a:p>
      </dsp:txBody>
      <dsp:txXfrm>
        <a:off x="51403" y="3436915"/>
        <a:ext cx="10403650" cy="9501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35A52-03E1-4EB5-B983-CEF9EFA99EE7}">
      <dsp:nvSpPr>
        <dsp:cNvPr id="0" name=""/>
        <dsp:cNvSpPr/>
      </dsp:nvSpPr>
      <dsp:spPr>
        <a:xfrm>
          <a:off x="0" y="0"/>
          <a:ext cx="8697315" cy="130027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dirty="0"/>
            <a:t>Pogrzeb prymasa, nazywany także królewskim, zgromadził w stolicy tysiące ludzi, zarówno wierzących, jak i niewierzących</a:t>
          </a:r>
          <a:endParaRPr lang="en-US" sz="1400" kern="1200" dirty="0"/>
        </a:p>
      </dsp:txBody>
      <dsp:txXfrm>
        <a:off x="38084" y="38084"/>
        <a:ext cx="7294215" cy="1224108"/>
      </dsp:txXfrm>
    </dsp:sp>
    <dsp:sp modelId="{253A4E0C-7D47-4D84-AE56-4536C467C4A4}">
      <dsp:nvSpPr>
        <dsp:cNvPr id="0" name=""/>
        <dsp:cNvSpPr/>
      </dsp:nvSpPr>
      <dsp:spPr>
        <a:xfrm>
          <a:off x="767410" y="1516989"/>
          <a:ext cx="8697315" cy="1300276"/>
        </a:xfrm>
        <a:prstGeom prst="roundRect">
          <a:avLst>
            <a:gd name="adj" fmla="val 10000"/>
          </a:avLst>
        </a:prstGeom>
        <a:solidFill>
          <a:schemeClr val="accent2">
            <a:hueOff val="-744837"/>
            <a:satOff val="-310"/>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dirty="0"/>
            <a:t>Uroczystości pogrzebowe, którym przewodniczył sekretarz Stanu Watykanu kard. Agostino Casaroli odbyły się 31 maja. Ceremonia rozpoczęła się liturgią żałobną w kościele seminaryjnym przy Krakowskim Przedmieściu, z którego następnie ruszył kondukt żałobny z udziałem delegacji oficjalnych kościelnych i świeckich oraz tłumów ludzi. W delegacji Stolicy Apostolskiej uczestniczyli:</a:t>
          </a:r>
          <a:endParaRPr lang="en-US" sz="1400" kern="1200" dirty="0"/>
        </a:p>
      </dsp:txBody>
      <dsp:txXfrm>
        <a:off x="805494" y="1555073"/>
        <a:ext cx="7008557" cy="1224108"/>
      </dsp:txXfrm>
    </dsp:sp>
    <dsp:sp modelId="{C6454670-2E45-4319-88BB-D6141326293A}">
      <dsp:nvSpPr>
        <dsp:cNvPr id="0" name=""/>
        <dsp:cNvSpPr/>
      </dsp:nvSpPr>
      <dsp:spPr>
        <a:xfrm>
          <a:off x="1534820" y="3033979"/>
          <a:ext cx="8697315" cy="1300276"/>
        </a:xfrm>
        <a:prstGeom prst="roundRect">
          <a:avLst>
            <a:gd name="adj" fmla="val 10000"/>
          </a:avLst>
        </a:prstGeom>
        <a:solidFill>
          <a:schemeClr val="accent2">
            <a:hueOff val="-1489675"/>
            <a:satOff val="-62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dirty="0"/>
            <a:t>kard. Agostino Casaroli, kard. Władysław Rubin, abp Luigi </a:t>
          </a:r>
          <a:r>
            <a:rPr lang="pl-PL" sz="1400" kern="1200" dirty="0" err="1"/>
            <a:t>Poggi</a:t>
          </a:r>
          <a:r>
            <a:rPr lang="pl-PL" sz="1400" kern="1200" dirty="0"/>
            <a:t>, nuncjusz apostolski do Specjalnych Poruczeń oraz księża prałaci Juliusz </a:t>
          </a:r>
          <a:r>
            <a:rPr lang="pl-PL" sz="1400" kern="1200" dirty="0" err="1"/>
            <a:t>Paetz</a:t>
          </a:r>
          <a:r>
            <a:rPr lang="pl-PL" sz="1400" kern="1200" dirty="0"/>
            <a:t> i Janusz Bolonek.</a:t>
          </a:r>
          <a:endParaRPr lang="en-US" sz="1400" kern="1200" dirty="0"/>
        </a:p>
      </dsp:txBody>
      <dsp:txXfrm>
        <a:off x="1572904" y="3072063"/>
        <a:ext cx="7008557" cy="1224108"/>
      </dsp:txXfrm>
    </dsp:sp>
    <dsp:sp modelId="{8C0A906F-D902-4A34-A6E1-870820D900F2}">
      <dsp:nvSpPr>
        <dsp:cNvPr id="0" name=""/>
        <dsp:cNvSpPr/>
      </dsp:nvSpPr>
      <dsp:spPr>
        <a:xfrm>
          <a:off x="7852135" y="986043"/>
          <a:ext cx="845179" cy="84517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042300" y="986043"/>
        <a:ext cx="464849" cy="635997"/>
      </dsp:txXfrm>
    </dsp:sp>
    <dsp:sp modelId="{E7A8E103-B2F2-4231-9353-83F889BABF03}">
      <dsp:nvSpPr>
        <dsp:cNvPr id="0" name=""/>
        <dsp:cNvSpPr/>
      </dsp:nvSpPr>
      <dsp:spPr>
        <a:xfrm>
          <a:off x="8619545" y="2494364"/>
          <a:ext cx="845179" cy="845179"/>
        </a:xfrm>
        <a:prstGeom prst="downArrow">
          <a:avLst>
            <a:gd name="adj1" fmla="val 55000"/>
            <a:gd name="adj2" fmla="val 45000"/>
          </a:avLst>
        </a:prstGeom>
        <a:solidFill>
          <a:schemeClr val="accent2">
            <a:tint val="40000"/>
            <a:alpha val="90000"/>
            <a:hueOff val="-1510915"/>
            <a:satOff val="13847"/>
            <a:lumOff val="1415"/>
            <a:alphaOff val="0"/>
          </a:schemeClr>
        </a:solidFill>
        <a:ln w="12700" cap="flat" cmpd="sng" algn="ctr">
          <a:solidFill>
            <a:schemeClr val="accent2">
              <a:tint val="40000"/>
              <a:alpha val="90000"/>
              <a:hueOff val="-1510915"/>
              <a:satOff val="13847"/>
              <a:lumOff val="14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809710" y="2494364"/>
        <a:ext cx="464849" cy="6359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7F804-8446-42AF-B792-770DDD7C6A19}">
      <dsp:nvSpPr>
        <dsp:cNvPr id="0" name=""/>
        <dsp:cNvSpPr/>
      </dsp:nvSpPr>
      <dsp:spPr>
        <a:xfrm>
          <a:off x="2052" y="356614"/>
          <a:ext cx="4375979" cy="3871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a:t>Trumna z ciałem prymasa została umieszczona na kamiennym sarkofagu w podziemiach archikatedry. Po przejściu przed trumną delegacji oficjalnych opuszczono ją do sarkofagu, nad którym zasunięto płytę z napisem: „Kardynał Stefan Wyszyński Prymas Polski”. Przez następne godziny przed sarkofagiem przeszły tysiące osób chcących oddać ostatni hołd prymasowi.</a:t>
          </a:r>
          <a:endParaRPr lang="en-US" sz="1800" kern="1200"/>
        </a:p>
      </dsp:txBody>
      <dsp:txXfrm>
        <a:off x="115451" y="470013"/>
        <a:ext cx="4149181" cy="3644918"/>
      </dsp:txXfrm>
    </dsp:sp>
    <dsp:sp modelId="{9832213A-69A5-455E-BFB7-73129B5FE837}">
      <dsp:nvSpPr>
        <dsp:cNvPr id="0" name=""/>
        <dsp:cNvSpPr/>
      </dsp:nvSpPr>
      <dsp:spPr>
        <a:xfrm>
          <a:off x="4815630" y="1749851"/>
          <a:ext cx="927707" cy="108524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815630" y="1966900"/>
        <a:ext cx="649395" cy="651145"/>
      </dsp:txXfrm>
    </dsp:sp>
    <dsp:sp modelId="{7E853EB2-D5F0-441B-B8F0-5D0DD45BBE27}">
      <dsp:nvSpPr>
        <dsp:cNvPr id="0" name=""/>
        <dsp:cNvSpPr/>
      </dsp:nvSpPr>
      <dsp:spPr>
        <a:xfrm>
          <a:off x="6128423" y="356614"/>
          <a:ext cx="4375979" cy="3871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kern="1200"/>
            <a:t>W 1986 sarkofag prymasa został przeniesiony z Krypty Arcybiskupów w podziemiach do poświęconej mu kaplicy, znajdującej się w lewej, północnej nawie świątyni. Nad sarkofagiem znajduje się płyta ilustrująca historię życia prymasa – od seminarium, przez pracę duchownego, walkę w oddziałach powstańczych aż do spotkania z Karolem Wojtyłą podczas jego ingresu papieskiego. Kaplica znacznie odróżnia się stylem od pozostałego wnętrza kościoła.</a:t>
          </a:r>
          <a:endParaRPr lang="en-US" sz="1800" kern="1200"/>
        </a:p>
      </dsp:txBody>
      <dsp:txXfrm>
        <a:off x="6241822" y="470013"/>
        <a:ext cx="4149181" cy="36449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8B63B-93FC-4626-A328-851450F93F0B}">
      <dsp:nvSpPr>
        <dsp:cNvPr id="0" name=""/>
        <dsp:cNvSpPr/>
      </dsp:nvSpPr>
      <dsp:spPr>
        <a:xfrm>
          <a:off x="0" y="2767257"/>
          <a:ext cx="10506456" cy="18156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pl-PL" sz="1600" kern="1200" dirty="0"/>
            <a:t>29 września 1990 została założona z inicjatywy dyrektora Kopalni Węgla Kamiennego „Murcki” w Katowicach, Pawła Michałka Fundacja im. Kardynała Stefana Wyszyńskiego Szpitala Murcki w Katowicach, której celem jest wspieranie szpitala poprzez zakup sprzętu medycznego. W 1998 powołano Fundację „Dziedzictwo Stefana Kardynała Wyszyńskiego”. Ponadto 18 kwietnia 2012 utworzono Fundację Niezależnych Inicjatyw Studenckich im. Stefana Kardynała Wyszyńskiego w Warszawie, której celem jest działanie na rzecz społeczeństwa, zaspokajanie potrzeb naukowych, kulturalnych, kultury fizycznej i sportu, a przede wszystkim młodzieży, studentów i absolwentów Uniwersytetu Kardynała Stefana Wyszyńskiego w Warszawie</a:t>
          </a:r>
          <a:endParaRPr lang="en-US" sz="1600" kern="1200" dirty="0"/>
        </a:p>
      </dsp:txBody>
      <dsp:txXfrm>
        <a:off x="0" y="2767257"/>
        <a:ext cx="10506456" cy="1815620"/>
      </dsp:txXfrm>
    </dsp:sp>
    <dsp:sp modelId="{E310B198-8DF5-4F0B-8D93-509CE5A14D42}">
      <dsp:nvSpPr>
        <dsp:cNvPr id="0" name=""/>
        <dsp:cNvSpPr/>
      </dsp:nvSpPr>
      <dsp:spPr>
        <a:xfrm rot="10800000">
          <a:off x="0" y="2067"/>
          <a:ext cx="10506456" cy="2792424"/>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pl-PL" sz="1600" kern="1200" dirty="0"/>
            <a:t>W 1957 kard. Stefan Wyszyński powołał Instytut Prymasowski Stefana Kardynała Wyszyńskiego w Warszawie, którego celem jest zachowanie spuścizny i propagowanie jego nauczania, poprzez prowadzenie działalności archiwalnej, redakcyjnej, wydawniczej, naukowej i edukacyjno-wychowawczej. 3 maja 1994 został pośmiertnie odznaczony Orderem Orła Białego.</a:t>
          </a:r>
          <a:endParaRPr lang="en-US" sz="1600" kern="1200" dirty="0"/>
        </a:p>
      </dsp:txBody>
      <dsp:txXfrm rot="10800000">
        <a:off x="0" y="2067"/>
        <a:ext cx="10506456" cy="18144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9A5DB9-F4A4-4AD2-B1BB-6D6C844B7038}">
      <dsp:nvSpPr>
        <dsp:cNvPr id="0" name=""/>
        <dsp:cNvSpPr/>
      </dsp:nvSpPr>
      <dsp:spPr>
        <a:xfrm>
          <a:off x="0" y="0"/>
          <a:ext cx="8697315" cy="195041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pl-PL" sz="1700" kern="1200" dirty="0"/>
            <a:t>B</a:t>
          </a:r>
          <a:r>
            <a:rPr lang="pl-PL" sz="1700" kern="1200" noProof="1"/>
            <a:t>achledówce nad wsią Czerwienne położone jest wzgórze, na którym w latach 1967–1973 okresowo przebywał na wypoczynku. Mieszkał w drewnianej, piętrowej willi w stylu zakopiańskim, nazywanej „Tebaibą”. Jego obecność w tym miejscu upamiętnia specjalne epitafium z 1986. Ponadto jego imieniem nazwano drogę wiodącą z Czerwiennego na szczyt Bachledówki</a:t>
          </a:r>
          <a:r>
            <a:rPr lang="pl-PL" sz="1700" kern="1200" dirty="0"/>
            <a:t>.</a:t>
          </a:r>
          <a:endParaRPr lang="en-US" sz="1700" kern="1200" dirty="0"/>
        </a:p>
      </dsp:txBody>
      <dsp:txXfrm>
        <a:off x="57126" y="57126"/>
        <a:ext cx="6681408" cy="1836163"/>
      </dsp:txXfrm>
    </dsp:sp>
    <dsp:sp modelId="{54E9BBA8-6118-432B-9960-179C0F294F2F}">
      <dsp:nvSpPr>
        <dsp:cNvPr id="0" name=""/>
        <dsp:cNvSpPr/>
      </dsp:nvSpPr>
      <dsp:spPr>
        <a:xfrm>
          <a:off x="1534820" y="2383840"/>
          <a:ext cx="8697315" cy="195041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pl-PL" sz="1700" kern="1200" dirty="0"/>
            <a:t>Archiwum tekstów i zdjęć oraz bibliotekę multimedialną o jego nauczaniu gromadzi powstały w 2000, Dom Pamięci Stefana Kardynała Wyszyńskiego w Częstochowie (w pobliżu Jasnej Góry), utworzony przez Fundację „Dziedzictwo Stefana Kardynała Wyszyńskiego”</a:t>
          </a:r>
          <a:endParaRPr lang="en-US" sz="1700" kern="1200" dirty="0"/>
        </a:p>
      </dsp:txBody>
      <dsp:txXfrm>
        <a:off x="1591946" y="2440966"/>
        <a:ext cx="5780473" cy="1836163"/>
      </dsp:txXfrm>
    </dsp:sp>
    <dsp:sp modelId="{06E8E0B5-C1FA-44A2-A9B7-4D0D3EAE4BB1}">
      <dsp:nvSpPr>
        <dsp:cNvPr id="0" name=""/>
        <dsp:cNvSpPr/>
      </dsp:nvSpPr>
      <dsp:spPr>
        <a:xfrm>
          <a:off x="7429545" y="1533243"/>
          <a:ext cx="1267769" cy="1267769"/>
        </a:xfrm>
        <a:prstGeom prst="downArrow">
          <a:avLst>
            <a:gd name="adj1" fmla="val 55000"/>
            <a:gd name="adj2" fmla="val 45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714793" y="1533243"/>
        <a:ext cx="697273" cy="9539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91BBC-21FF-4813-A608-4E412A39E649}">
      <dsp:nvSpPr>
        <dsp:cNvPr id="0" name=""/>
        <dsp:cNvSpPr/>
      </dsp:nvSpPr>
      <dsp:spPr>
        <a:xfrm>
          <a:off x="0" y="0"/>
          <a:ext cx="8880189" cy="120605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dirty="0"/>
            <a:t>W Komańczy (gdzie był internowany) znajduje się izba pamięci, z pozostawionymi przez niego pamiątkami</a:t>
          </a:r>
          <a:r>
            <a:rPr lang="pl-PL" sz="1400" kern="1200" baseline="0" dirty="0">
              <a:latin typeface="Avenir Next LT Pro"/>
            </a:rPr>
            <a:t>.</a:t>
          </a:r>
          <a:r>
            <a:rPr lang="pl-PL" sz="1400" kern="1200" dirty="0"/>
            <a:t> Ponadto umieszczono tu dwie tablice pamiątkowe: jedną w celi w której przebywał, a drugą informującą o napisaniu przez niego tekstu Jasnogórskich Ślubów Narodu Polskiego oraz Wielkiej Nowenny Tysiąclecia</a:t>
          </a:r>
          <a:r>
            <a:rPr lang="pl-PL" sz="1400" kern="1200" baseline="0" dirty="0">
              <a:latin typeface="Avenir Next LT Pro"/>
            </a:rPr>
            <a:t>.</a:t>
          </a:r>
          <a:r>
            <a:rPr lang="pl-PL" sz="1400" kern="1200" dirty="0"/>
            <a:t> Przed frontonem budynku postawiono pomnik jemu poświęcony</a:t>
          </a:r>
          <a:r>
            <a:rPr lang="pl-PL" sz="1400" kern="1200" baseline="0" dirty="0">
              <a:latin typeface="Avenir Next LT Pro"/>
            </a:rPr>
            <a:t>.</a:t>
          </a:r>
          <a:endParaRPr lang="en-US" sz="1400" kern="1200" dirty="0"/>
        </a:p>
      </dsp:txBody>
      <dsp:txXfrm>
        <a:off x="35324" y="35324"/>
        <a:ext cx="7476848" cy="1135409"/>
      </dsp:txXfrm>
    </dsp:sp>
    <dsp:sp modelId="{754DC28D-BF0A-4CDE-B804-5C5B79C24595}">
      <dsp:nvSpPr>
        <dsp:cNvPr id="0" name=""/>
        <dsp:cNvSpPr/>
      </dsp:nvSpPr>
      <dsp:spPr>
        <a:xfrm>
          <a:off x="743715" y="1425340"/>
          <a:ext cx="8880189" cy="1206057"/>
        </a:xfrm>
        <a:prstGeom prst="roundRect">
          <a:avLst>
            <a:gd name="adj" fmla="val 10000"/>
          </a:avLst>
        </a:prstGeom>
        <a:solidFill>
          <a:schemeClr val="accent2">
            <a:hueOff val="-496558"/>
            <a:satOff val="-20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dirty="0"/>
            <a:t>W Prudniku-Lesie (gdzie był internowany) w klasztorze franciszkanów znajduje się cela na pierwszym piętrze z oryginalnymi meblami pozostawionymi z tego okresu</a:t>
          </a:r>
          <a:r>
            <a:rPr lang="pl-PL" sz="1400" kern="1200" baseline="0" dirty="0">
              <a:latin typeface="Avenir Next LT Pro"/>
            </a:rPr>
            <a:t>.</a:t>
          </a:r>
          <a:r>
            <a:rPr lang="pl-PL" sz="1400" kern="1200" dirty="0"/>
            <a:t> Ponadto postawiono tu pomnik przed kościołem św. Józefa, z jego inskrypcją dziękczynną</a:t>
          </a:r>
          <a:r>
            <a:rPr lang="pl-PL" sz="1400" kern="1200" baseline="0" dirty="0">
              <a:latin typeface="Avenir Next LT Pro"/>
            </a:rPr>
            <a:t>.</a:t>
          </a:r>
          <a:endParaRPr lang="en-US" sz="1400" kern="1200" dirty="0"/>
        </a:p>
      </dsp:txBody>
      <dsp:txXfrm>
        <a:off x="779039" y="1460664"/>
        <a:ext cx="7281888" cy="1135409"/>
      </dsp:txXfrm>
    </dsp:sp>
    <dsp:sp modelId="{4856EE6F-CBE1-41AB-9C26-EAC4743A9098}">
      <dsp:nvSpPr>
        <dsp:cNvPr id="0" name=""/>
        <dsp:cNvSpPr/>
      </dsp:nvSpPr>
      <dsp:spPr>
        <a:xfrm>
          <a:off x="1476331" y="2850680"/>
          <a:ext cx="8880189" cy="1206057"/>
        </a:xfrm>
        <a:prstGeom prst="roundRect">
          <a:avLst>
            <a:gd name="adj" fmla="val 10000"/>
          </a:avLst>
        </a:prstGeom>
        <a:solidFill>
          <a:schemeClr val="accent2">
            <a:hueOff val="-993116"/>
            <a:satOff val="-414"/>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dirty="0"/>
            <a:t>W Rywałdzie (gdzie był internowany) w klasztorze kapucynów znajduje się cela z oryginalnymi meblami pozostawionymi z tego okresu oraz stacje drogi krzyżowej, które wypisał ołówkiem na jej ścianach</a:t>
          </a:r>
          <a:r>
            <a:rPr lang="pl-PL" sz="1400" kern="1200" baseline="0" dirty="0">
              <a:latin typeface="Avenir Next LT Pro"/>
            </a:rPr>
            <a:t>.</a:t>
          </a:r>
          <a:r>
            <a:rPr lang="pl-PL" sz="1400" kern="1200" dirty="0"/>
            <a:t> Przy klasztorze jest też pomnik jemu poświęcony</a:t>
          </a:r>
          <a:r>
            <a:rPr lang="pl-PL" sz="1400" kern="1200" baseline="0" dirty="0">
              <a:latin typeface="Avenir Next LT Pro"/>
            </a:rPr>
            <a:t>.</a:t>
          </a:r>
          <a:endParaRPr lang="en-US" sz="1400" kern="1200" dirty="0"/>
        </a:p>
      </dsp:txBody>
      <dsp:txXfrm>
        <a:off x="1511655" y="2886004"/>
        <a:ext cx="7292988" cy="1135409"/>
      </dsp:txXfrm>
    </dsp:sp>
    <dsp:sp modelId="{5C67CDD4-8BB6-4CE6-9DB5-665116EC3581}">
      <dsp:nvSpPr>
        <dsp:cNvPr id="0" name=""/>
        <dsp:cNvSpPr/>
      </dsp:nvSpPr>
      <dsp:spPr>
        <a:xfrm>
          <a:off x="2220047" y="4276020"/>
          <a:ext cx="8880189" cy="1206057"/>
        </a:xfrm>
        <a:prstGeom prst="roundRect">
          <a:avLst>
            <a:gd name="adj" fmla="val 10000"/>
          </a:avLst>
        </a:prstGeom>
        <a:solidFill>
          <a:schemeClr val="accent2">
            <a:hueOff val="-1489675"/>
            <a:satOff val="-62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dirty="0"/>
            <a:t>W Stoczku Klasztornym (gdzie był internowany) przy tamtejszym sanktuarium maryjnym bazylice Nawiedzenia Najświętszej Maryi Panny utworzono muzeum pamięci jemu poświęcone</a:t>
          </a:r>
          <a:r>
            <a:rPr lang="pl-PL" sz="1400" kern="1200" baseline="0" dirty="0">
              <a:latin typeface="Avenir Next LT Pro"/>
            </a:rPr>
            <a:t>.</a:t>
          </a:r>
          <a:r>
            <a:rPr lang="pl-PL" sz="1400" kern="1200" dirty="0"/>
            <a:t> W jego celi znajduje się izba pamięci z oryginalnymi meblami pozostawionymi z tego okresu oraz innymi pamiątkami</a:t>
          </a:r>
          <a:r>
            <a:rPr lang="pl-PL" sz="1400" kern="1200" baseline="0" dirty="0">
              <a:latin typeface="Avenir Next LT Pro"/>
            </a:rPr>
            <a:t>.</a:t>
          </a:r>
          <a:endParaRPr lang="en-US" sz="1400" kern="1200" dirty="0"/>
        </a:p>
      </dsp:txBody>
      <dsp:txXfrm>
        <a:off x="2255371" y="4311344"/>
        <a:ext cx="7281888" cy="1135409"/>
      </dsp:txXfrm>
    </dsp:sp>
    <dsp:sp modelId="{18962C00-4E2F-4EFA-B5F8-15E6A868603C}">
      <dsp:nvSpPr>
        <dsp:cNvPr id="0" name=""/>
        <dsp:cNvSpPr/>
      </dsp:nvSpPr>
      <dsp:spPr>
        <a:xfrm>
          <a:off x="8096252" y="923730"/>
          <a:ext cx="783937" cy="78393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8272638" y="923730"/>
        <a:ext cx="431165" cy="589913"/>
      </dsp:txXfrm>
    </dsp:sp>
    <dsp:sp modelId="{BF3CAE07-3543-4A71-A114-DDF2BEE9C89E}">
      <dsp:nvSpPr>
        <dsp:cNvPr id="0" name=""/>
        <dsp:cNvSpPr/>
      </dsp:nvSpPr>
      <dsp:spPr>
        <a:xfrm>
          <a:off x="8839968" y="2349070"/>
          <a:ext cx="783937" cy="783937"/>
        </a:xfrm>
        <a:prstGeom prst="downArrow">
          <a:avLst>
            <a:gd name="adj1" fmla="val 55000"/>
            <a:gd name="adj2" fmla="val 45000"/>
          </a:avLst>
        </a:prstGeom>
        <a:solidFill>
          <a:schemeClr val="accent2">
            <a:tint val="40000"/>
            <a:alpha val="90000"/>
            <a:hueOff val="-755457"/>
            <a:satOff val="6923"/>
            <a:lumOff val="708"/>
            <a:alphaOff val="0"/>
          </a:schemeClr>
        </a:solidFill>
        <a:ln w="12700" cap="flat" cmpd="sng" algn="ctr">
          <a:solidFill>
            <a:schemeClr val="accent2">
              <a:tint val="40000"/>
              <a:alpha val="90000"/>
              <a:hueOff val="-755457"/>
              <a:satOff val="6923"/>
              <a:lumOff val="7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9016354" y="2349070"/>
        <a:ext cx="431165" cy="589913"/>
      </dsp:txXfrm>
    </dsp:sp>
    <dsp:sp modelId="{1E52F587-C32C-48E6-8306-3596711C74C6}">
      <dsp:nvSpPr>
        <dsp:cNvPr id="0" name=""/>
        <dsp:cNvSpPr/>
      </dsp:nvSpPr>
      <dsp:spPr>
        <a:xfrm>
          <a:off x="9572583" y="3774410"/>
          <a:ext cx="783937" cy="783937"/>
        </a:xfrm>
        <a:prstGeom prst="downArrow">
          <a:avLst>
            <a:gd name="adj1" fmla="val 55000"/>
            <a:gd name="adj2" fmla="val 45000"/>
          </a:avLst>
        </a:prstGeom>
        <a:solidFill>
          <a:schemeClr val="accent2">
            <a:tint val="40000"/>
            <a:alpha val="90000"/>
            <a:hueOff val="-1510915"/>
            <a:satOff val="13847"/>
            <a:lumOff val="1415"/>
            <a:alphaOff val="0"/>
          </a:schemeClr>
        </a:solidFill>
        <a:ln w="12700" cap="flat" cmpd="sng" algn="ctr">
          <a:solidFill>
            <a:schemeClr val="accent2">
              <a:tint val="40000"/>
              <a:alpha val="90000"/>
              <a:hueOff val="-1510915"/>
              <a:satOff val="13847"/>
              <a:lumOff val="14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9748969" y="3774410"/>
        <a:ext cx="431165" cy="58991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5/29/2020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241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5/29/2020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644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5/29/2020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83161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5/29/2020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95156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5/29/2020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94331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5/29/2020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7546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5/29/2020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80960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5/29/2020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26137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5/29/2020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6438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5/29/2020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00395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5/29/2020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09118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5/29/2020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217678296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pl.wikipedia.org/wiki/Stefan_Wyszy%C5%84ski#cite_note-INT-71"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8">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
            <a:extLst>
              <a:ext uri="{FF2B5EF4-FFF2-40B4-BE49-F238E27FC236}">
                <a16:creationId xmlns:a16="http://schemas.microsoft.com/office/drawing/2014/main" id="{03B3B823-F706-498D-B611-D5CFC7F9338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20" y="10"/>
            <a:ext cx="12191980" cy="6857990"/>
          </a:xfrm>
          <a:prstGeom prst="rect">
            <a:avLst/>
          </a:prstGeom>
        </p:spPr>
      </p:pic>
      <p:sp>
        <p:nvSpPr>
          <p:cNvPr id="34" name="Rectangle 10">
            <a:extLst>
              <a:ext uri="{FF2B5EF4-FFF2-40B4-BE49-F238E27FC236}">
                <a16:creationId xmlns:a16="http://schemas.microsoft.com/office/drawing/2014/main" id="{9FA98EAA-A866-4C95-A2A8-44E46FBA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56000">
                <a:schemeClr val="tx1">
                  <a:alpha val="40000"/>
                </a:schemeClr>
              </a:gs>
              <a:gs pos="100000">
                <a:schemeClr val="tx1">
                  <a:alpha val="8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ctrTitle"/>
          </p:nvPr>
        </p:nvSpPr>
        <p:spPr>
          <a:xfrm>
            <a:off x="2103121" y="4910439"/>
            <a:ext cx="7985759" cy="868823"/>
          </a:xfrm>
        </p:spPr>
        <p:txBody>
          <a:bodyPr anchor="b">
            <a:normAutofit fontScale="90000"/>
          </a:bodyPr>
          <a:lstStyle/>
          <a:p>
            <a:pPr algn="ctr"/>
            <a:r>
              <a:rPr lang="pl" dirty="0">
                <a:solidFill>
                  <a:schemeClr val="bg1"/>
                </a:solidFill>
              </a:rPr>
              <a:t>Stefan Wyszyński</a:t>
            </a:r>
            <a:endParaRPr lang="pl-PL">
              <a:solidFill>
                <a:schemeClr val="bg1"/>
              </a:solidFill>
            </a:endParaRPr>
          </a:p>
          <a:p>
            <a:pPr algn="ctr"/>
            <a:endParaRPr lang="pl-PL" sz="4000" dirty="0">
              <a:solidFill>
                <a:schemeClr val="bg1"/>
              </a:solidFill>
            </a:endParaRPr>
          </a:p>
        </p:txBody>
      </p:sp>
      <p:sp>
        <p:nvSpPr>
          <p:cNvPr id="3" name="Podtytuł 2"/>
          <p:cNvSpPr>
            <a:spLocks noGrp="1"/>
          </p:cNvSpPr>
          <p:nvPr>
            <p:ph type="subTitle" idx="1"/>
          </p:nvPr>
        </p:nvSpPr>
        <p:spPr>
          <a:xfrm>
            <a:off x="2615738" y="5680637"/>
            <a:ext cx="6960524" cy="598516"/>
          </a:xfrm>
        </p:spPr>
        <p:txBody>
          <a:bodyPr anchor="t">
            <a:normAutofit/>
          </a:bodyPr>
          <a:lstStyle/>
          <a:p>
            <a:pPr algn="ctr"/>
            <a:r>
              <a:rPr lang="pl-PL" sz="2000" dirty="0">
                <a:solidFill>
                  <a:schemeClr val="bg1"/>
                </a:solidFill>
              </a:rPr>
              <a:t>Nikola Szatkowska</a:t>
            </a:r>
          </a:p>
        </p:txBody>
      </p:sp>
    </p:spTree>
    <p:extLst>
      <p:ext uri="{BB962C8B-B14F-4D97-AF65-F5344CB8AC3E}">
        <p14:creationId xmlns:p14="http://schemas.microsoft.com/office/powerpoint/2010/main" val="6503171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3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10">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6838569"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12">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8" y="2093976"/>
            <a:ext cx="5846683"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1882A46C-715F-4115-A930-3DC8D5EB9733}"/>
              </a:ext>
            </a:extLst>
          </p:cNvPr>
          <p:cNvSpPr>
            <a:spLocks noGrp="1"/>
          </p:cNvSpPr>
          <p:nvPr>
            <p:ph idx="1"/>
          </p:nvPr>
        </p:nvSpPr>
        <p:spPr>
          <a:xfrm>
            <a:off x="841248" y="2252870"/>
            <a:ext cx="5993892" cy="3560251"/>
          </a:xfrm>
          <a:solidFill>
            <a:schemeClr val="accent1"/>
          </a:solidFill>
          <a:ln>
            <a:solidFill>
              <a:schemeClr val="accent1"/>
            </a:solidFill>
          </a:ln>
        </p:spPr>
        <p:txBody>
          <a:bodyPr vert="horz" lIns="91440" tIns="45720" rIns="91440" bIns="45720" rtlCol="0" anchor="t">
            <a:normAutofit/>
          </a:bodyPr>
          <a:lstStyle/>
          <a:p>
            <a:pPr marL="0" indent="0" algn="just">
              <a:lnSpc>
                <a:spcPct val="100000"/>
              </a:lnSpc>
              <a:buNone/>
            </a:pPr>
            <a:r>
              <a:rPr lang="pl-PL" sz="1700" dirty="0">
                <a:solidFill>
                  <a:srgbClr val="FFFFFF"/>
                </a:solidFill>
                <a:ea typeface="+mn-lt"/>
                <a:cs typeface="+mn-lt"/>
              </a:rPr>
              <a:t>Po wybuchu II wojny światowej z polecenia biskupa Michała </a:t>
            </a:r>
            <a:r>
              <a:rPr lang="pl-PL" sz="1700" dirty="0" err="1">
                <a:solidFill>
                  <a:srgbClr val="FFFFFF"/>
                </a:solidFill>
                <a:ea typeface="+mn-lt"/>
                <a:cs typeface="+mn-lt"/>
              </a:rPr>
              <a:t>Kozala</a:t>
            </a:r>
            <a:r>
              <a:rPr lang="pl-PL" sz="1700" dirty="0">
                <a:solidFill>
                  <a:srgbClr val="FFFFFF"/>
                </a:solidFill>
                <a:ea typeface="+mn-lt"/>
                <a:cs typeface="+mn-lt"/>
              </a:rPr>
              <a:t>, późniejszego błogosławionego ukrywał się w niebezpieczeństwie aresztowania przez Gestapo w różnych miejscowościach. Następnie został kapelanem niewidomych w Kozłówce i </a:t>
            </a:r>
            <a:r>
              <a:rPr lang="pl-PL" sz="1700" dirty="0" err="1">
                <a:solidFill>
                  <a:srgbClr val="FFFFFF"/>
                </a:solidFill>
                <a:ea typeface="+mn-lt"/>
                <a:cs typeface="+mn-lt"/>
              </a:rPr>
              <a:t>Żułowie</a:t>
            </a:r>
            <a:r>
              <a:rPr lang="pl-PL" sz="1700" dirty="0">
                <a:solidFill>
                  <a:srgbClr val="FFFFFF"/>
                </a:solidFill>
                <a:ea typeface="+mn-lt"/>
                <a:cs typeface="+mn-lt"/>
              </a:rPr>
              <a:t>. W czerwcu 1942 udał się do Lasek, zostając kapelanem Zakładu dla Niewidomych, którym był do 1945. W okresie powstania warszawskiego pod pseudonimem „Radwan III” był kapelanem Armii Krajowej w grupie „Kampinos” i szpitalu powstańczym w Laskach. W 1943 objął kierownictwo duchowe grupy młodzieży żeńskiej nazywanej „Ósemką” lub </a:t>
            </a:r>
            <a:r>
              <a:rPr lang="pl-PL" sz="1700" u="sng" dirty="0">
                <a:solidFill>
                  <a:srgbClr val="FFFFFF"/>
                </a:solidFill>
                <a:ea typeface="+mn-lt"/>
                <a:cs typeface="+mn-lt"/>
              </a:rPr>
              <a:t>Instytutem Świeckim Pomocnic Maryi Jasnogórskiej Matki Kościoła</a:t>
            </a:r>
            <a:endParaRPr lang="pl-PL" sz="1700" dirty="0">
              <a:solidFill>
                <a:srgbClr val="FFFFFF"/>
              </a:solidFill>
            </a:endParaRPr>
          </a:p>
        </p:txBody>
      </p:sp>
      <p:pic>
        <p:nvPicPr>
          <p:cNvPr id="4" name="Obraz 4" descr="Obraz zawierający osoba, mężczyzna, noszenie, czerwony&#10;&#10;Opis wygenerowany przy bardzo wysokim poziomie pewności">
            <a:extLst>
              <a:ext uri="{FF2B5EF4-FFF2-40B4-BE49-F238E27FC236}">
                <a16:creationId xmlns:a16="http://schemas.microsoft.com/office/drawing/2014/main" id="{502D54F6-69B4-419D-A4B7-FF700EE9D040}"/>
              </a:ext>
            </a:extLst>
          </p:cNvPr>
          <p:cNvPicPr>
            <a:picLocks noChangeAspect="1"/>
          </p:cNvPicPr>
          <p:nvPr/>
        </p:nvPicPr>
        <p:blipFill>
          <a:blip r:embed="rId2"/>
          <a:stretch>
            <a:fillRect/>
          </a:stretch>
        </p:blipFill>
        <p:spPr>
          <a:xfrm>
            <a:off x="7679814" y="1990308"/>
            <a:ext cx="4097657" cy="2776800"/>
          </a:xfrm>
          <a:prstGeom prst="rect">
            <a:avLst/>
          </a:prstGeom>
        </p:spPr>
      </p:pic>
    </p:spTree>
    <p:extLst>
      <p:ext uri="{BB962C8B-B14F-4D97-AF65-F5344CB8AC3E}">
        <p14:creationId xmlns:p14="http://schemas.microsoft.com/office/powerpoint/2010/main" val="36902018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A7A696F-77E0-4E3B-B812-45D0DE4BC05F}"/>
              </a:ext>
            </a:extLst>
          </p:cNvPr>
          <p:cNvSpPr>
            <a:spLocks noGrp="1"/>
          </p:cNvSpPr>
          <p:nvPr>
            <p:ph type="title"/>
          </p:nvPr>
        </p:nvSpPr>
        <p:spPr>
          <a:xfrm>
            <a:off x="841248" y="251312"/>
            <a:ext cx="10506456" cy="1010264"/>
          </a:xfrm>
        </p:spPr>
        <p:txBody>
          <a:bodyPr anchor="ctr">
            <a:normAutofit/>
          </a:bodyPr>
          <a:lstStyle/>
          <a:p>
            <a:pPr algn="ctr"/>
            <a:r>
              <a:rPr lang="pl-PL" b="1" dirty="0"/>
              <a:t>Biskup lubelski</a:t>
            </a:r>
            <a:endParaRPr lang="pl-PL" dirty="0"/>
          </a:p>
          <a:p>
            <a:endParaRPr lang="pl-PL" dirty="0"/>
          </a:p>
        </p:txBody>
      </p:sp>
      <p:sp>
        <p:nvSpPr>
          <p:cNvPr id="11" name="Rectangle 10">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Symbol zastępczy zawartości 2">
            <a:extLst>
              <a:ext uri="{FF2B5EF4-FFF2-40B4-BE49-F238E27FC236}">
                <a16:creationId xmlns:a16="http://schemas.microsoft.com/office/drawing/2014/main" id="{2ECD2C0B-1E09-4223-AC7A-B7DD048E485B}"/>
              </a:ext>
            </a:extLst>
          </p:cNvPr>
          <p:cNvGraphicFramePr>
            <a:graphicFrameLocks noGrp="1"/>
          </p:cNvGraphicFramePr>
          <p:nvPr>
            <p:ph idx="1"/>
            <p:extLst>
              <p:ext uri="{D42A27DB-BD31-4B8C-83A1-F6EECF244321}">
                <p14:modId xmlns:p14="http://schemas.microsoft.com/office/powerpoint/2010/main" val="668097384"/>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138305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osoba, mężczyzna, czerwony, noszenie&#10;&#10;Opis wygenerowany przy bardzo wysokim poziomie pewności">
            <a:extLst>
              <a:ext uri="{FF2B5EF4-FFF2-40B4-BE49-F238E27FC236}">
                <a16:creationId xmlns:a16="http://schemas.microsoft.com/office/drawing/2014/main" id="{AAA483A3-0B85-494A-A9AD-6D94F5A125E1}"/>
              </a:ext>
            </a:extLst>
          </p:cNvPr>
          <p:cNvPicPr>
            <a:picLocks noChangeAspect="1"/>
          </p:cNvPicPr>
          <p:nvPr/>
        </p:nvPicPr>
        <p:blipFill rotWithShape="1">
          <a:blip r:embed="rId2"/>
          <a:srcRect l="21547" r="3521" b="1"/>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1" name="Rectangle 10">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1572" y="2240371"/>
            <a:ext cx="42062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36A446C5-DA6C-459F-984A-C28E83FFF1E1}"/>
              </a:ext>
            </a:extLst>
          </p:cNvPr>
          <p:cNvSpPr>
            <a:spLocks noGrp="1"/>
          </p:cNvSpPr>
          <p:nvPr>
            <p:ph idx="1"/>
          </p:nvPr>
        </p:nvSpPr>
        <p:spPr>
          <a:xfrm>
            <a:off x="7255563" y="2557587"/>
            <a:ext cx="4314645" cy="3717317"/>
          </a:xfrm>
          <a:solidFill>
            <a:srgbClr val="C00000"/>
          </a:solidFill>
        </p:spPr>
        <p:txBody>
          <a:bodyPr vert="horz" lIns="91440" tIns="45720" rIns="91440" bIns="45720" rtlCol="0" anchor="t">
            <a:normAutofit/>
          </a:bodyPr>
          <a:lstStyle/>
          <a:p>
            <a:pPr marL="0" indent="0" algn="just">
              <a:buNone/>
            </a:pPr>
            <a:r>
              <a:rPr lang="pl-PL" sz="1600">
                <a:solidFill>
                  <a:srgbClr val="FFFFFF"/>
                </a:solidFill>
                <a:ea typeface="+mn-lt"/>
                <a:cs typeface="+mn-lt"/>
              </a:rPr>
              <a:t>Służba Bogu przez Maryję była widoczna w jego całym życiu. W dniach 22–24 maja 1946 po raz pierwszy uczestniczył w obradach Konferencji Episkopatu Polski. Był najmłodszym (45 lat) członkiem tego gremium. Uroczysty ingres odbył się 26 maja 1946 w Lublinie. Objął funkcję Wielkiego Kanclerza KUL-u, na którym w latach 1947–1948 prowadził wykłady na Wydziale Prawa i Nauk Ekonomiczno-Społecznych. Jako biskup lubelski w 1946 wznowił działalność Instytutu Wyższej Kultury Religijnej czy też założył Związek „</a:t>
            </a:r>
            <a:r>
              <a:rPr lang="pl-PL" sz="1600" u="sng">
                <a:solidFill>
                  <a:srgbClr val="FFFFFF"/>
                </a:solidFill>
                <a:ea typeface="+mn-lt"/>
                <a:cs typeface="+mn-lt"/>
              </a:rPr>
              <a:t>Caritas</a:t>
            </a:r>
            <a:r>
              <a:rPr lang="pl-PL" sz="1600">
                <a:solidFill>
                  <a:srgbClr val="FFFFFF"/>
                </a:solidFill>
                <a:ea typeface="+mn-lt"/>
                <a:cs typeface="+mn-lt"/>
              </a:rPr>
              <a:t>”</a:t>
            </a:r>
            <a:endParaRPr lang="pl-PL" sz="1600">
              <a:solidFill>
                <a:srgbClr val="FFFFFF"/>
              </a:solidFill>
            </a:endParaRPr>
          </a:p>
        </p:txBody>
      </p:sp>
    </p:spTree>
    <p:extLst>
      <p:ext uri="{BB962C8B-B14F-4D97-AF65-F5344CB8AC3E}">
        <p14:creationId xmlns:p14="http://schemas.microsoft.com/office/powerpoint/2010/main" val="41198662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27744B-47AB-4459-8C2F-1D5EE63A3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mężczyzna, trzymający, stół, stojące&#10;&#10;Opis wygenerowany przy bardzo wysokim poziomie pewności">
            <a:extLst>
              <a:ext uri="{FF2B5EF4-FFF2-40B4-BE49-F238E27FC236}">
                <a16:creationId xmlns:a16="http://schemas.microsoft.com/office/drawing/2014/main" id="{EC91376E-0CAB-436C-817A-97173276D3EC}"/>
              </a:ext>
            </a:extLst>
          </p:cNvPr>
          <p:cNvPicPr>
            <a:picLocks noChangeAspect="1"/>
          </p:cNvPicPr>
          <p:nvPr/>
        </p:nvPicPr>
        <p:blipFill rotWithShape="1">
          <a:blip r:embed="rId2"/>
          <a:srcRect l="19905" r="4004"/>
          <a:stretch/>
        </p:blipFill>
        <p:spPr>
          <a:xfrm>
            <a:off x="1" y="10"/>
            <a:ext cx="6865165" cy="6857990"/>
          </a:xfrm>
          <a:custGeom>
            <a:avLst/>
            <a:gdLst/>
            <a:ahLst/>
            <a:cxnLst/>
            <a:rect l="l" t="t" r="r" b="b"/>
            <a:pathLst>
              <a:path w="6865165" h="6858000">
                <a:moveTo>
                  <a:pt x="0" y="0"/>
                </a:moveTo>
                <a:lnTo>
                  <a:pt x="6865165" y="0"/>
                </a:lnTo>
                <a:lnTo>
                  <a:pt x="6859621" y="22952"/>
                </a:lnTo>
                <a:cubicBezTo>
                  <a:pt x="6623056" y="1069835"/>
                  <a:pt x="6492240" y="2220824"/>
                  <a:pt x="6492240" y="3429001"/>
                </a:cubicBezTo>
                <a:cubicBezTo>
                  <a:pt x="6492240" y="4637179"/>
                  <a:pt x="6623056" y="5788167"/>
                  <a:pt x="6859621" y="6835050"/>
                </a:cubicBezTo>
                <a:lnTo>
                  <a:pt x="6865165" y="6858000"/>
                </a:lnTo>
                <a:lnTo>
                  <a:pt x="0" y="6858000"/>
                </a:lnTo>
                <a:close/>
              </a:path>
            </a:pathLst>
          </a:custGeom>
        </p:spPr>
      </p:pic>
      <p:sp useBgFill="1">
        <p:nvSpPr>
          <p:cNvPr id="11" name="Freeform: Shape 10">
            <a:extLst>
              <a:ext uri="{FF2B5EF4-FFF2-40B4-BE49-F238E27FC236}">
                <a16:creationId xmlns:a16="http://schemas.microsoft.com/office/drawing/2014/main" id="{7D266DCC-5218-4AE0-B964-6FC2EA3BD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240" y="0"/>
            <a:ext cx="5699760" cy="6858000"/>
          </a:xfrm>
          <a:custGeom>
            <a:avLst/>
            <a:gdLst>
              <a:gd name="connsiteX0" fmla="*/ 365648 w 5588548"/>
              <a:gd name="connsiteY0" fmla="*/ 0 h 6858000"/>
              <a:gd name="connsiteX1" fmla="*/ 5588548 w 5588548"/>
              <a:gd name="connsiteY1" fmla="*/ 0 h 6858000"/>
              <a:gd name="connsiteX2" fmla="*/ 5588548 w 5588548"/>
              <a:gd name="connsiteY2" fmla="*/ 6858000 h 6858000"/>
              <a:gd name="connsiteX3" fmla="*/ 365648 w 5588548"/>
              <a:gd name="connsiteY3" fmla="*/ 6858000 h 6858000"/>
              <a:gd name="connsiteX4" fmla="*/ 360213 w 5588548"/>
              <a:gd name="connsiteY4" fmla="*/ 6835050 h 6858000"/>
              <a:gd name="connsiteX5" fmla="*/ 0 w 5588548"/>
              <a:gd name="connsiteY5" fmla="*/ 3429001 h 6858000"/>
              <a:gd name="connsiteX6" fmla="*/ 360213 w 5588548"/>
              <a:gd name="connsiteY6" fmla="*/ 229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8548" h="6858000">
                <a:moveTo>
                  <a:pt x="365648" y="0"/>
                </a:moveTo>
                <a:lnTo>
                  <a:pt x="5588548" y="0"/>
                </a:lnTo>
                <a:lnTo>
                  <a:pt x="5588548" y="6858000"/>
                </a:lnTo>
                <a:lnTo>
                  <a:pt x="365648" y="6858000"/>
                </a:lnTo>
                <a:lnTo>
                  <a:pt x="360213" y="6835050"/>
                </a:lnTo>
                <a:cubicBezTo>
                  <a:pt x="128263" y="5788167"/>
                  <a:pt x="0" y="4637179"/>
                  <a:pt x="0" y="3429001"/>
                </a:cubicBezTo>
                <a:cubicBezTo>
                  <a:pt x="0" y="2220824"/>
                  <a:pt x="128263" y="1069835"/>
                  <a:pt x="360213" y="22952"/>
                </a:cubicBezTo>
                <a:close/>
              </a:path>
            </a:pathLst>
          </a:custGeom>
          <a:ln w="9525">
            <a:solidFill>
              <a:schemeClr val="tx2">
                <a:lumMod val="10000"/>
                <a:lumOff val="90000"/>
              </a:schemeClr>
            </a:solidFill>
          </a:ln>
          <a:effectLst>
            <a:outerShdw blurRad="50800" dist="38100" dir="10800000" algn="r"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973DE4F1-1583-4AE3-9696-9659D27C5F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1384" y="0"/>
            <a:ext cx="5690616" cy="6858000"/>
          </a:xfrm>
          <a:custGeom>
            <a:avLst/>
            <a:gdLst>
              <a:gd name="connsiteX0" fmla="*/ 372925 w 5690616"/>
              <a:gd name="connsiteY0" fmla="*/ 0 h 6858000"/>
              <a:gd name="connsiteX1" fmla="*/ 5690616 w 5690616"/>
              <a:gd name="connsiteY1" fmla="*/ 0 h 6858000"/>
              <a:gd name="connsiteX2" fmla="*/ 5690616 w 5690616"/>
              <a:gd name="connsiteY2" fmla="*/ 6858000 h 6858000"/>
              <a:gd name="connsiteX3" fmla="*/ 372925 w 5690616"/>
              <a:gd name="connsiteY3" fmla="*/ 6858000 h 6858000"/>
              <a:gd name="connsiteX4" fmla="*/ 367381 w 5690616"/>
              <a:gd name="connsiteY4" fmla="*/ 6835050 h 6858000"/>
              <a:gd name="connsiteX5" fmla="*/ 0 w 5690616"/>
              <a:gd name="connsiteY5" fmla="*/ 3429001 h 6858000"/>
              <a:gd name="connsiteX6" fmla="*/ 367381 w 5690616"/>
              <a:gd name="connsiteY6" fmla="*/ 229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0616" h="6858000">
                <a:moveTo>
                  <a:pt x="372925" y="0"/>
                </a:moveTo>
                <a:lnTo>
                  <a:pt x="5690616" y="0"/>
                </a:lnTo>
                <a:lnTo>
                  <a:pt x="5690616" y="6858000"/>
                </a:lnTo>
                <a:lnTo>
                  <a:pt x="372925" y="6858000"/>
                </a:lnTo>
                <a:lnTo>
                  <a:pt x="367381" y="6835050"/>
                </a:lnTo>
                <a:cubicBezTo>
                  <a:pt x="130816" y="5788167"/>
                  <a:pt x="0" y="4637179"/>
                  <a:pt x="0" y="3429001"/>
                </a:cubicBezTo>
                <a:cubicBezTo>
                  <a:pt x="0" y="2220824"/>
                  <a:pt x="130816" y="1069835"/>
                  <a:pt x="367381" y="22952"/>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728A1318-3D6D-44BC-9EB1-97D058412F47}"/>
              </a:ext>
            </a:extLst>
          </p:cNvPr>
          <p:cNvSpPr>
            <a:spLocks noGrp="1"/>
          </p:cNvSpPr>
          <p:nvPr>
            <p:ph type="title"/>
          </p:nvPr>
        </p:nvSpPr>
        <p:spPr>
          <a:xfrm>
            <a:off x="7255564" y="914400"/>
            <a:ext cx="4485861" cy="1106556"/>
          </a:xfrm>
        </p:spPr>
        <p:txBody>
          <a:bodyPr anchor="b">
            <a:normAutofit/>
          </a:bodyPr>
          <a:lstStyle/>
          <a:p>
            <a:r>
              <a:rPr lang="pl-PL" sz="3200" b="1"/>
              <a:t>Prymas Polski</a:t>
            </a:r>
            <a:endParaRPr lang="pl-PL" sz="3200"/>
          </a:p>
          <a:p>
            <a:endParaRPr lang="pl-PL" sz="3200"/>
          </a:p>
        </p:txBody>
      </p:sp>
      <p:sp>
        <p:nvSpPr>
          <p:cNvPr id="15" name="Rectangle 14">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D3C8959-A2A1-469E-8619-82F077E33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4495" y="218239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58C5A032-915B-4953-ACCD-9B3ECDA1098A}"/>
              </a:ext>
            </a:extLst>
          </p:cNvPr>
          <p:cNvSpPr>
            <a:spLocks noGrp="1"/>
          </p:cNvSpPr>
          <p:nvPr>
            <p:ph idx="1"/>
          </p:nvPr>
        </p:nvSpPr>
        <p:spPr>
          <a:xfrm>
            <a:off x="7255563" y="2440100"/>
            <a:ext cx="4485861" cy="3834804"/>
          </a:xfrm>
          <a:solidFill>
            <a:schemeClr val="accent1"/>
          </a:solidFill>
        </p:spPr>
        <p:txBody>
          <a:bodyPr vert="horz" lIns="91440" tIns="45720" rIns="91440" bIns="45720" rtlCol="0" anchor="t">
            <a:normAutofit/>
          </a:bodyPr>
          <a:lstStyle/>
          <a:p>
            <a:pPr marL="0" indent="0" algn="just">
              <a:lnSpc>
                <a:spcPct val="100000"/>
              </a:lnSpc>
              <a:buNone/>
            </a:pPr>
            <a:r>
              <a:rPr lang="pl-PL" sz="1300" dirty="0">
                <a:ea typeface="+mn-lt"/>
                <a:cs typeface="+mn-lt"/>
              </a:rPr>
              <a:t>W archiwum prymasowskim w Warszawie znajduje się ostatnia wola będącego u schyłku życia prymasa Polski Augusta Hlonda, podyktowana osobistemu sekretarzowi ks. Antoniemu Baraniakowi, w której prosi listem do papieża Piusa XII o mianowanie swoim następcą biskupa lubelskiego Stefana Wyszyńskiego. 12 listopada 1948 papież Pius XII na konsystorzu w Rzymie mianował arcybiskupem metropolitą gnieźnieńskim i warszawskim, a tym samym prymasem Polski, bp. Stefana Wyszyńskiego. </a:t>
            </a:r>
          </a:p>
          <a:p>
            <a:pPr marL="0" indent="0" algn="just">
              <a:lnSpc>
                <a:spcPct val="100000"/>
              </a:lnSpc>
              <a:buNone/>
            </a:pPr>
            <a:r>
              <a:rPr lang="pl-PL" sz="1300" dirty="0">
                <a:ea typeface="+mn-lt"/>
                <a:cs typeface="+mn-lt"/>
              </a:rPr>
              <a:t>Bulla nominacyjna została podpisana przez papieża 16 listopada. Ingres w Gnieźnie odbył się 2 lutego 1949. Warto dodać, że w drodze jadącego samochodem prymasa spotkały szykany ze strony milicji, która wielokrotnie go zatrzymywała oraz legitymowała czy kontrolowała. Ingres natomiast w Warszawie miał miejsce 6 lutego 1949. </a:t>
            </a:r>
            <a:endParaRPr lang="pl-PL" sz="1300"/>
          </a:p>
        </p:txBody>
      </p:sp>
    </p:spTree>
    <p:extLst>
      <p:ext uri="{BB962C8B-B14F-4D97-AF65-F5344CB8AC3E}">
        <p14:creationId xmlns:p14="http://schemas.microsoft.com/office/powerpoint/2010/main" val="23102907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A97FCA5C-B07F-449B-AC51-1C82291F5D30}"/>
              </a:ext>
            </a:extLst>
          </p:cNvPr>
          <p:cNvSpPr>
            <a:spLocks noGrp="1"/>
          </p:cNvSpPr>
          <p:nvPr>
            <p:ph type="title"/>
          </p:nvPr>
        </p:nvSpPr>
        <p:spPr>
          <a:xfrm>
            <a:off x="411480" y="987552"/>
            <a:ext cx="4485861" cy="1088136"/>
          </a:xfrm>
        </p:spPr>
        <p:txBody>
          <a:bodyPr anchor="b">
            <a:normAutofit/>
          </a:bodyPr>
          <a:lstStyle/>
          <a:p>
            <a:r>
              <a:rPr lang="pl-PL" sz="3400" b="1"/>
              <a:t>Choroba i śmierć</a:t>
            </a:r>
            <a:endParaRPr lang="pl-PL" sz="3400"/>
          </a:p>
          <a:p>
            <a:endParaRPr lang="pl-PL" sz="3400"/>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EE86B703-5EF9-443A-B0A4-9D447DC3CBB9}"/>
              </a:ext>
            </a:extLst>
          </p:cNvPr>
          <p:cNvSpPr>
            <a:spLocks noGrp="1"/>
          </p:cNvSpPr>
          <p:nvPr>
            <p:ph idx="1"/>
          </p:nvPr>
        </p:nvSpPr>
        <p:spPr>
          <a:xfrm>
            <a:off x="411479" y="2688336"/>
            <a:ext cx="4498848" cy="3584448"/>
          </a:xfrm>
          <a:solidFill>
            <a:srgbClr val="C00000"/>
          </a:solidFill>
        </p:spPr>
        <p:txBody>
          <a:bodyPr vert="horz" lIns="91440" tIns="45720" rIns="91440" bIns="45720" rtlCol="0" anchor="t">
            <a:normAutofit/>
          </a:bodyPr>
          <a:lstStyle/>
          <a:p>
            <a:pPr marL="0" indent="0" algn="just">
              <a:buNone/>
            </a:pPr>
            <a:r>
              <a:rPr lang="pl-PL" sz="1700" dirty="0">
                <a:solidFill>
                  <a:srgbClr val="FFFFFF"/>
                </a:solidFill>
                <a:ea typeface="+mn-lt"/>
                <a:cs typeface="+mn-lt"/>
              </a:rPr>
              <a:t>W połowie marca 1981 u Wyszyńskiego rozpoznano chorobę nowotworową. Mimo starań lekarzy nie dało się zahamować jej rozwoju. 16 maja 1981 prymas przyjął sakrament namaszczenia chorych. Po przyjęciu sakramentu zwrócił się do zebranych przy łóżku, nawiązując m.in. do zamachu na życie papieża Jana Pawła II, który miał miejsce 13 maja:</a:t>
            </a:r>
            <a:endParaRPr lang="pl-PL" sz="1700" dirty="0">
              <a:solidFill>
                <a:srgbClr val="FFFFFF"/>
              </a:solidFill>
            </a:endParaRPr>
          </a:p>
        </p:txBody>
      </p:sp>
      <p:pic>
        <p:nvPicPr>
          <p:cNvPr id="4" name="Obraz 4" descr="Obraz zawierający osoba, zewnętrzne, tłum, mężczyzna&#10;&#10;Opis wygenerowany przy bardzo wysokim poziomie pewności">
            <a:extLst>
              <a:ext uri="{FF2B5EF4-FFF2-40B4-BE49-F238E27FC236}">
                <a16:creationId xmlns:a16="http://schemas.microsoft.com/office/drawing/2014/main" id="{E9BA7168-F103-47B0-93AE-1B3541580C0B}"/>
              </a:ext>
            </a:extLst>
          </p:cNvPr>
          <p:cNvPicPr>
            <a:picLocks noChangeAspect="1"/>
          </p:cNvPicPr>
          <p:nvPr/>
        </p:nvPicPr>
        <p:blipFill rotWithShape="1">
          <a:blip r:embed="rId2"/>
          <a:srcRect l="3223" r="32285"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8295723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0" name="Symbol zastępczy zawartości 2">
            <a:extLst>
              <a:ext uri="{FF2B5EF4-FFF2-40B4-BE49-F238E27FC236}">
                <a16:creationId xmlns:a16="http://schemas.microsoft.com/office/drawing/2014/main" id="{D612E3C2-78C8-4CD9-BEBC-458A3EC0A985}"/>
              </a:ext>
            </a:extLst>
          </p:cNvPr>
          <p:cNvGraphicFramePr>
            <a:graphicFrameLocks noGrp="1"/>
          </p:cNvGraphicFramePr>
          <p:nvPr>
            <p:ph idx="1"/>
            <p:extLst>
              <p:ext uri="{D42A27DB-BD31-4B8C-83A1-F6EECF244321}">
                <p14:modId xmlns:p14="http://schemas.microsoft.com/office/powerpoint/2010/main" val="36653122"/>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133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FD1ABD3D-5574-4377-94B8-E0047B2935CE}"/>
              </a:ext>
            </a:extLst>
          </p:cNvPr>
          <p:cNvSpPr>
            <a:spLocks noGrp="1"/>
          </p:cNvSpPr>
          <p:nvPr>
            <p:ph type="title"/>
          </p:nvPr>
        </p:nvSpPr>
        <p:spPr>
          <a:xfrm>
            <a:off x="1115568" y="509521"/>
            <a:ext cx="10232136" cy="1014984"/>
          </a:xfrm>
        </p:spPr>
        <p:txBody>
          <a:bodyPr>
            <a:normAutofit/>
          </a:bodyPr>
          <a:lstStyle/>
          <a:p>
            <a:r>
              <a:rPr lang="pl-PL" b="1" dirty="0"/>
              <a:t>Uroczystości pogrzebowe</a:t>
            </a:r>
            <a:endParaRPr lang="pl-PL" dirty="0"/>
          </a:p>
          <a:p>
            <a:endParaRPr lang="pl-PL" dirty="0"/>
          </a:p>
        </p:txBody>
      </p:sp>
      <p:sp>
        <p:nvSpPr>
          <p:cNvPr id="13" name="Rectangle 12">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Symbol zastępczy zawartości 2">
            <a:extLst>
              <a:ext uri="{FF2B5EF4-FFF2-40B4-BE49-F238E27FC236}">
                <a16:creationId xmlns:a16="http://schemas.microsoft.com/office/drawing/2014/main" id="{A3C94B2F-401C-48C0-9B9D-CB52BF0AC956}"/>
              </a:ext>
            </a:extLst>
          </p:cNvPr>
          <p:cNvGraphicFramePr>
            <a:graphicFrameLocks noGrp="1"/>
          </p:cNvGraphicFramePr>
          <p:nvPr>
            <p:ph idx="1"/>
            <p:extLst>
              <p:ext uri="{D42A27DB-BD31-4B8C-83A1-F6EECF244321}">
                <p14:modId xmlns:p14="http://schemas.microsoft.com/office/powerpoint/2010/main" val="703544975"/>
              </p:ext>
            </p:extLst>
          </p:nvPr>
        </p:nvGraphicFramePr>
        <p:xfrm>
          <a:off x="1115568" y="1673352"/>
          <a:ext cx="10232136" cy="4334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77328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Symbol zastępczy zawartości 2">
            <a:extLst>
              <a:ext uri="{FF2B5EF4-FFF2-40B4-BE49-F238E27FC236}">
                <a16:creationId xmlns:a16="http://schemas.microsoft.com/office/drawing/2014/main" id="{9A0DCA4B-B5CE-4FE1-B80E-062F1AA873A7}"/>
              </a:ext>
            </a:extLst>
          </p:cNvPr>
          <p:cNvGraphicFramePr>
            <a:graphicFrameLocks noGrp="1"/>
          </p:cNvGraphicFramePr>
          <p:nvPr>
            <p:ph idx="1"/>
            <p:extLst>
              <p:ext uri="{D42A27DB-BD31-4B8C-83A1-F6EECF244321}">
                <p14:modId xmlns:p14="http://schemas.microsoft.com/office/powerpoint/2010/main" val="2062643033"/>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683859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AC90E8D5-E34E-411B-83F9-F0EFD4186048}"/>
              </a:ext>
            </a:extLst>
          </p:cNvPr>
          <p:cNvSpPr>
            <a:spLocks noGrp="1"/>
          </p:cNvSpPr>
          <p:nvPr>
            <p:ph type="title"/>
          </p:nvPr>
        </p:nvSpPr>
        <p:spPr>
          <a:xfrm>
            <a:off x="411480" y="987552"/>
            <a:ext cx="4485861" cy="1088136"/>
          </a:xfrm>
        </p:spPr>
        <p:txBody>
          <a:bodyPr anchor="b">
            <a:normAutofit/>
          </a:bodyPr>
          <a:lstStyle/>
          <a:p>
            <a:r>
              <a:rPr lang="pl-PL" sz="2600"/>
              <a:t>Mąż stanu, obrońca praw człowieka, narodu i Kościoła</a:t>
            </a:r>
          </a:p>
          <a:p>
            <a:endParaRPr lang="pl-PL" sz="2600"/>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4772177C-B74A-4A57-84FF-63527009F8AC}"/>
              </a:ext>
            </a:extLst>
          </p:cNvPr>
          <p:cNvSpPr>
            <a:spLocks noGrp="1"/>
          </p:cNvSpPr>
          <p:nvPr>
            <p:ph idx="1"/>
          </p:nvPr>
        </p:nvSpPr>
        <p:spPr>
          <a:xfrm>
            <a:off x="228213" y="2302513"/>
            <a:ext cx="4498848" cy="3584448"/>
          </a:xfrm>
        </p:spPr>
        <p:txBody>
          <a:bodyPr vert="horz" lIns="91440" tIns="45720" rIns="91440" bIns="45720" rtlCol="0" anchor="t">
            <a:noAutofit/>
          </a:bodyPr>
          <a:lstStyle/>
          <a:p>
            <a:pPr marL="0" indent="0" algn="just">
              <a:lnSpc>
                <a:spcPct val="100000"/>
              </a:lnSpc>
              <a:buNone/>
            </a:pPr>
            <a:r>
              <a:rPr lang="pl-PL" sz="1200" dirty="0">
                <a:ea typeface="+mn-lt"/>
                <a:cs typeface="+mn-lt"/>
              </a:rPr>
              <a:t>Był jedną z najwybitniejszych osobistości i hierarchów oraz niekwestionowanym charyzmatycznym przywódcą Kościoła katolickiego w Polsce XX wieku. Jego wielkość w znaczeniu historycznym czy światopoglądowym wyraża się w niezłomności zasad, mających swoje korzenie w głębi wiary chrześcijańskiej, płynącej z łaski Bożej, wynikającej z wewnętrznego przekonania i świadomości swej służebnej postawy wobec Kościoła powszechnego.</a:t>
            </a:r>
            <a:endParaRPr lang="pl-PL"/>
          </a:p>
          <a:p>
            <a:pPr marL="0" indent="0">
              <a:lnSpc>
                <a:spcPct val="100000"/>
              </a:lnSpc>
              <a:buNone/>
            </a:pPr>
            <a:r>
              <a:rPr lang="pl-PL" sz="1200" dirty="0">
                <a:ea typeface="+mn-lt"/>
                <a:cs typeface="+mn-lt"/>
              </a:rPr>
              <a:t> Ponadto cechy osobowe jak: nienaganne życie moralne, elastyczność działania, umiejętność przewidywania, wyobraźnia i charakter pozwoliły mu zyskać wielki autorytet wśród społeczeństwa i ówczesnych rządzących oraz hierarchów Kościoła z papieżem włącznie.</a:t>
            </a:r>
          </a:p>
          <a:p>
            <a:pPr marL="0" indent="0">
              <a:lnSpc>
                <a:spcPct val="100000"/>
              </a:lnSpc>
              <a:buNone/>
            </a:pPr>
            <a:r>
              <a:rPr lang="pl-PL" sz="1200" dirty="0">
                <a:ea typeface="+mn-lt"/>
                <a:cs typeface="+mn-lt"/>
              </a:rPr>
              <a:t> Wielogodzinne rozmowy czy przesyłane listy do rządzących, umiejętność prowadzenia negocjacji oraz stosowne kompromisy i ugody prowadziły – z reguły – do wyboru przez niego w miarę optymalnej linii działania, będącej uszanowaniem przede wszystkim praw człowieka, narodu oraz Kościoła, łagodząc w sytuacjach ekstremalnych ostrze potencjalnego nieuchronnego uderzenia.</a:t>
            </a:r>
            <a:endParaRPr lang="pl-PL" sz="1200"/>
          </a:p>
        </p:txBody>
      </p:sp>
      <p:pic>
        <p:nvPicPr>
          <p:cNvPr id="4" name="Obraz 4" descr="Obraz zawierający książka, stół, wewnątrz, siedzi&#10;&#10;Opis wygenerowany przy bardzo wysokim poziomie pewności">
            <a:extLst>
              <a:ext uri="{FF2B5EF4-FFF2-40B4-BE49-F238E27FC236}">
                <a16:creationId xmlns:a16="http://schemas.microsoft.com/office/drawing/2014/main" id="{8D31827F-C3DD-41D8-B8E2-EF8B5CE078E4}"/>
              </a:ext>
            </a:extLst>
          </p:cNvPr>
          <p:cNvPicPr>
            <a:picLocks noChangeAspect="1"/>
          </p:cNvPicPr>
          <p:nvPr/>
        </p:nvPicPr>
        <p:blipFill rotWithShape="1">
          <a:blip r:embed="rId2"/>
          <a:srcRect l="1004" r="34754"/>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659758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az 4" descr="Obraz zawierający osoba, mężczyzna, trzymający, zdjęcie&#10;&#10;Opis wygenerowany przy bardzo wysokim poziomie pewności">
            <a:extLst>
              <a:ext uri="{FF2B5EF4-FFF2-40B4-BE49-F238E27FC236}">
                <a16:creationId xmlns:a16="http://schemas.microsoft.com/office/drawing/2014/main" id="{30D09185-6752-4237-8F36-4D564DFB2996}"/>
              </a:ext>
            </a:extLst>
          </p:cNvPr>
          <p:cNvPicPr>
            <a:picLocks noChangeAspect="1"/>
          </p:cNvPicPr>
          <p:nvPr/>
        </p:nvPicPr>
        <p:blipFill rotWithShape="1">
          <a:blip r:embed="rId2"/>
          <a:srcRect l="286" r="1015" b="2"/>
          <a:stretch/>
        </p:blipFill>
        <p:spPr>
          <a:xfrm>
            <a:off x="429768" y="1721922"/>
            <a:ext cx="6704891" cy="4520559"/>
          </a:xfrm>
          <a:prstGeom prst="rect">
            <a:avLst/>
          </a:prstGeom>
        </p:spPr>
      </p:pic>
      <p:sp useBgFill="1">
        <p:nvSpPr>
          <p:cNvPr id="13" name="Rectangle 12">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F4865B81-51B7-4534-99CB-1B5F66B75D8D}"/>
              </a:ext>
            </a:extLst>
          </p:cNvPr>
          <p:cNvSpPr>
            <a:spLocks noGrp="1"/>
          </p:cNvSpPr>
          <p:nvPr>
            <p:ph idx="1"/>
          </p:nvPr>
        </p:nvSpPr>
        <p:spPr>
          <a:xfrm>
            <a:off x="7938752" y="2020824"/>
            <a:ext cx="3455097" cy="3959352"/>
          </a:xfrm>
        </p:spPr>
        <p:txBody>
          <a:bodyPr vert="horz" lIns="91440" tIns="45720" rIns="91440" bIns="45720" rtlCol="0" anchor="ctr">
            <a:normAutofit/>
          </a:bodyPr>
          <a:lstStyle/>
          <a:p>
            <a:pPr marL="0" indent="0">
              <a:lnSpc>
                <a:spcPct val="100000"/>
              </a:lnSpc>
              <a:buNone/>
            </a:pPr>
            <a:r>
              <a:rPr lang="pl-PL" sz="1100" dirty="0">
                <a:ea typeface="+mn-lt"/>
                <a:cs typeface="+mn-lt"/>
              </a:rPr>
              <a:t>Szczególnie wrażliwość na człowieka i jego los, szacunek czy umiejętność słuchania powodowały, że jego stanowisko odbierano jak najlepszą wskazówkę, radę – które z czasem stawały się miarą do której odnoszono wszelkie sprawy trudne i konfliktowe, a więc cechy jakie charakteryzują męża stanu, a z jego głosem liczyli się nawet komunistyczni przeciwnicy. </a:t>
            </a:r>
            <a:endParaRPr lang="pl-PL"/>
          </a:p>
          <a:p>
            <a:pPr marL="0" indent="0" algn="just">
              <a:lnSpc>
                <a:spcPct val="100000"/>
              </a:lnSpc>
              <a:buNone/>
            </a:pPr>
            <a:r>
              <a:rPr lang="pl-PL" sz="1100" dirty="0">
                <a:ea typeface="+mn-lt"/>
                <a:cs typeface="+mn-lt"/>
              </a:rPr>
              <a:t>Dla papieży oraz pracowników Stolicy Apostolskiej był wybitnym znawcą losów Kościoła w krajach Europy Środkowo-Wschodniej, inicjatorem wielu przedsięwzięć wobec katolików w krajach ościennych, m.in. w Czechosłowacji czy Niemieckiej Republice Demokratycznej. </a:t>
            </a:r>
            <a:endParaRPr lang="pl-PL"/>
          </a:p>
          <a:p>
            <a:pPr marL="0" indent="0">
              <a:lnSpc>
                <a:spcPct val="100000"/>
              </a:lnSpc>
              <a:buNone/>
            </a:pPr>
            <a:r>
              <a:rPr lang="pl-PL" sz="1100" dirty="0">
                <a:ea typeface="+mn-lt"/>
                <a:cs typeface="+mn-lt"/>
              </a:rPr>
              <a:t>Ponadto poprzez specjalne przywileje udzielone przez Stolicę Apostolską, mógł bezpośrednio wpływać na obsadzanie ordynariuszy i biskupów pomocniczych w Polsce</a:t>
            </a:r>
            <a:r>
              <a:rPr lang="pl-PL" sz="1100" baseline="30000" dirty="0">
                <a:ea typeface="+mn-lt"/>
                <a:cs typeface="+mn-lt"/>
                <a:hlinkClick r:id="rId3"/>
              </a:rPr>
              <a:t>[</a:t>
            </a:r>
            <a:endParaRPr lang="pl-PL" sz="1100"/>
          </a:p>
        </p:txBody>
      </p:sp>
    </p:spTree>
    <p:extLst>
      <p:ext uri="{BB962C8B-B14F-4D97-AF65-F5344CB8AC3E}">
        <p14:creationId xmlns:p14="http://schemas.microsoft.com/office/powerpoint/2010/main" val="328363293"/>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F72BCA-EE24-40BE-9ECA-E10C9BA55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4EAAC40-CA55-4DDD-81C1-C574CE86D836}"/>
              </a:ext>
            </a:extLst>
          </p:cNvPr>
          <p:cNvSpPr>
            <a:spLocks noGrp="1"/>
          </p:cNvSpPr>
          <p:nvPr>
            <p:ph type="title"/>
          </p:nvPr>
        </p:nvSpPr>
        <p:spPr>
          <a:xfrm>
            <a:off x="6775703" y="566928"/>
            <a:ext cx="4578337" cy="1161288"/>
          </a:xfrm>
        </p:spPr>
        <p:txBody>
          <a:bodyPr anchor="b">
            <a:normAutofit/>
          </a:bodyPr>
          <a:lstStyle/>
          <a:p>
            <a:r>
              <a:rPr lang="pl-PL" sz="3600" b="1">
                <a:ea typeface="+mj-lt"/>
                <a:cs typeface="+mj-lt"/>
              </a:rPr>
              <a:t>Stefan Wyszyński</a:t>
            </a:r>
            <a:endParaRPr lang="pl-PL" sz="3600"/>
          </a:p>
        </p:txBody>
      </p:sp>
      <p:pic>
        <p:nvPicPr>
          <p:cNvPr id="4" name="Obraz 4" descr="Obraz zawierający mężczyzna, noszenie, czerwony, siedzi&#10;&#10;Opis wygenerowany przy bardzo wysokim poziomie pewności">
            <a:extLst>
              <a:ext uri="{FF2B5EF4-FFF2-40B4-BE49-F238E27FC236}">
                <a16:creationId xmlns:a16="http://schemas.microsoft.com/office/drawing/2014/main" id="{257D7873-8C8C-4078-82EB-E8AF76C46441}"/>
              </a:ext>
            </a:extLst>
          </p:cNvPr>
          <p:cNvPicPr>
            <a:picLocks noChangeAspect="1"/>
          </p:cNvPicPr>
          <p:nvPr/>
        </p:nvPicPr>
        <p:blipFill rotWithShape="1">
          <a:blip r:embed="rId2"/>
          <a:srcRect l="14770" r="15898" b="-1"/>
          <a:stretch/>
        </p:blipFill>
        <p:spPr>
          <a:xfrm>
            <a:off x="838199" y="566928"/>
            <a:ext cx="5157216" cy="5285232"/>
          </a:xfrm>
          <a:prstGeom prst="rect">
            <a:avLst/>
          </a:prstGeom>
        </p:spPr>
      </p:pic>
      <p:sp>
        <p:nvSpPr>
          <p:cNvPr id="3" name="Symbol zastępczy zawartości 2">
            <a:extLst>
              <a:ext uri="{FF2B5EF4-FFF2-40B4-BE49-F238E27FC236}">
                <a16:creationId xmlns:a16="http://schemas.microsoft.com/office/drawing/2014/main" id="{CCA1867F-80D8-4C58-982C-E120C1565988}"/>
              </a:ext>
            </a:extLst>
          </p:cNvPr>
          <p:cNvSpPr>
            <a:spLocks noGrp="1"/>
          </p:cNvSpPr>
          <p:nvPr>
            <p:ph idx="1"/>
          </p:nvPr>
        </p:nvSpPr>
        <p:spPr>
          <a:xfrm>
            <a:off x="6775704" y="2057400"/>
            <a:ext cx="4572000" cy="3776472"/>
          </a:xfrm>
        </p:spPr>
        <p:txBody>
          <a:bodyPr vert="horz" lIns="91440" tIns="45720" rIns="91440" bIns="45720" rtlCol="0" anchor="t">
            <a:normAutofit/>
          </a:bodyPr>
          <a:lstStyle/>
          <a:p>
            <a:pPr marL="0" indent="0">
              <a:lnSpc>
                <a:spcPct val="100000"/>
              </a:lnSpc>
              <a:buNone/>
            </a:pPr>
            <a:r>
              <a:rPr lang="pl-PL" sz="1300" dirty="0">
                <a:ea typeface="+mn-lt"/>
                <a:cs typeface="+mn-lt"/>
              </a:rPr>
              <a:t> (ur. 3 sierpnia 1901, zm. 28 maja 1981 w Warszawie) – polski duchowny rzymskokatolicki, biskup diecezjalny lubelski w latach 1946–1948, arcybiskup metropolita gnieźnieński i warszawski oraz prymas Polski w latach 1948–1981, kardynał prezbiter od 1953. Uważany za jednego z największych Polaków XX wieku, zwany </a:t>
            </a:r>
            <a:r>
              <a:rPr lang="pl-PL" sz="1300" i="1" dirty="0">
                <a:ea typeface="+mn-lt"/>
                <a:cs typeface="+mn-lt"/>
              </a:rPr>
              <a:t>Prymasem Tysiąclecia</a:t>
            </a:r>
            <a:r>
              <a:rPr lang="pl-PL" sz="1300" dirty="0">
                <a:ea typeface="+mn-lt"/>
                <a:cs typeface="+mn-lt"/>
              </a:rPr>
              <a:t>, mąż stanu, obrońca praw człowieka, narodu i Kościoła, doktor prawa kanonicznego, kaznodzieja, publicysta, kapelan oraz porucznik duszpasterstwa Wojska Polskie. Twórca akcji duszpasterskich: Jasnogórskich Ślubów Narodu Polskiego czy Wielkiej Nowenny Tysiąclecia, inwigilowany przez represyjny system UB i SB oraz internowany przez władze komunistyczne PRL. Pośmiertnie odznaczony Orderem Orła Białego. Czcigodny Sługa Boży </a:t>
            </a:r>
            <a:r>
              <a:rPr lang="pl-PL" sz="1300" u="sng" dirty="0">
                <a:ea typeface="+mn-lt"/>
                <a:cs typeface="+mn-lt"/>
              </a:rPr>
              <a:t>Kościoła katolickiego</a:t>
            </a:r>
            <a:r>
              <a:rPr lang="pl-PL" sz="1300" dirty="0">
                <a:ea typeface="+mn-lt"/>
                <a:cs typeface="+mn-lt"/>
              </a:rPr>
              <a:t>.</a:t>
            </a:r>
            <a:endParaRPr lang="pl-PL" sz="1300" dirty="0"/>
          </a:p>
        </p:txBody>
      </p:sp>
      <p:sp>
        <p:nvSpPr>
          <p:cNvPr id="11" name="Rectangle 10">
            <a:extLst>
              <a:ext uri="{FF2B5EF4-FFF2-40B4-BE49-F238E27FC236}">
                <a16:creationId xmlns:a16="http://schemas.microsoft.com/office/drawing/2014/main" id="{6B3C4597-DD46-4BFC-B999-C52879B95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32B59AC-0160-4F1D-934F-B7D8B6AE44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034272" y="3817404"/>
            <a:ext cx="54864"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552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A659BDD8-9A92-49E2-832C-65BA2DCC0B48}"/>
              </a:ext>
            </a:extLst>
          </p:cNvPr>
          <p:cNvSpPr>
            <a:spLocks noGrp="1"/>
          </p:cNvSpPr>
          <p:nvPr>
            <p:ph type="title"/>
          </p:nvPr>
        </p:nvSpPr>
        <p:spPr>
          <a:xfrm>
            <a:off x="841248" y="251312"/>
            <a:ext cx="10506456" cy="1010264"/>
          </a:xfrm>
        </p:spPr>
        <p:txBody>
          <a:bodyPr anchor="ctr">
            <a:normAutofit/>
          </a:bodyPr>
          <a:lstStyle/>
          <a:p>
            <a:pPr algn="ctr"/>
            <a:r>
              <a:rPr lang="pl-PL" dirty="0"/>
              <a:t>Upamiętnienie</a:t>
            </a:r>
          </a:p>
          <a:p>
            <a:pPr algn="ctr"/>
            <a:endParaRPr lang="pl-PL" dirty="0"/>
          </a:p>
        </p:txBody>
      </p:sp>
      <p:sp>
        <p:nvSpPr>
          <p:cNvPr id="11" name="Rectangle 10">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Symbol zastępczy zawartości 2">
            <a:extLst>
              <a:ext uri="{FF2B5EF4-FFF2-40B4-BE49-F238E27FC236}">
                <a16:creationId xmlns:a16="http://schemas.microsoft.com/office/drawing/2014/main" id="{12D9C113-7105-47C0-A23F-6B8864072922}"/>
              </a:ext>
            </a:extLst>
          </p:cNvPr>
          <p:cNvGraphicFramePr>
            <a:graphicFrameLocks noGrp="1"/>
          </p:cNvGraphicFramePr>
          <p:nvPr>
            <p:ph idx="1"/>
            <p:extLst>
              <p:ext uri="{D42A27DB-BD31-4B8C-83A1-F6EECF244321}">
                <p14:modId xmlns:p14="http://schemas.microsoft.com/office/powerpoint/2010/main" val="3785150735"/>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223810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AC6C46A6-93E4-47EF-B6DE-9457DAEED14B}"/>
              </a:ext>
            </a:extLst>
          </p:cNvPr>
          <p:cNvSpPr>
            <a:spLocks noGrp="1"/>
          </p:cNvSpPr>
          <p:nvPr>
            <p:ph type="title"/>
          </p:nvPr>
        </p:nvSpPr>
        <p:spPr>
          <a:xfrm>
            <a:off x="1115568" y="509521"/>
            <a:ext cx="10232136" cy="1014984"/>
          </a:xfrm>
        </p:spPr>
        <p:txBody>
          <a:bodyPr>
            <a:normAutofit/>
          </a:bodyPr>
          <a:lstStyle/>
          <a:p>
            <a:pPr algn="ctr"/>
            <a:r>
              <a:rPr lang="pl-PL" b="1" dirty="0"/>
              <a:t>Miejsca pamięci</a:t>
            </a:r>
            <a:endParaRPr lang="pl-PL" dirty="0"/>
          </a:p>
          <a:p>
            <a:endParaRPr lang="pl-PL" dirty="0"/>
          </a:p>
        </p:txBody>
      </p:sp>
      <p:sp>
        <p:nvSpPr>
          <p:cNvPr id="13" name="Rectangle 12">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Symbol zastępczy zawartości 2">
            <a:extLst>
              <a:ext uri="{FF2B5EF4-FFF2-40B4-BE49-F238E27FC236}">
                <a16:creationId xmlns:a16="http://schemas.microsoft.com/office/drawing/2014/main" id="{6E0F29B6-7B3D-4169-9F69-062FECE15DDB}"/>
              </a:ext>
            </a:extLst>
          </p:cNvPr>
          <p:cNvGraphicFramePr>
            <a:graphicFrameLocks noGrp="1"/>
          </p:cNvGraphicFramePr>
          <p:nvPr>
            <p:ph idx="1"/>
            <p:extLst>
              <p:ext uri="{D42A27DB-BD31-4B8C-83A1-F6EECF244321}">
                <p14:modId xmlns:p14="http://schemas.microsoft.com/office/powerpoint/2010/main" val="2343084549"/>
              </p:ext>
            </p:extLst>
          </p:nvPr>
        </p:nvGraphicFramePr>
        <p:xfrm>
          <a:off x="1115568" y="1673352"/>
          <a:ext cx="10232136" cy="4334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71380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Symbol zastępczy zawartości 2">
            <a:extLst>
              <a:ext uri="{FF2B5EF4-FFF2-40B4-BE49-F238E27FC236}">
                <a16:creationId xmlns:a16="http://schemas.microsoft.com/office/drawing/2014/main" id="{6E00F646-D64F-4ECA-BC1B-AC7B78A7083F}"/>
              </a:ext>
            </a:extLst>
          </p:cNvPr>
          <p:cNvGraphicFramePr>
            <a:graphicFrameLocks noGrp="1"/>
          </p:cNvGraphicFramePr>
          <p:nvPr>
            <p:ph idx="1"/>
            <p:extLst>
              <p:ext uri="{D42A27DB-BD31-4B8C-83A1-F6EECF244321}">
                <p14:modId xmlns:p14="http://schemas.microsoft.com/office/powerpoint/2010/main" val="4239894453"/>
              </p:ext>
            </p:extLst>
          </p:nvPr>
        </p:nvGraphicFramePr>
        <p:xfrm>
          <a:off x="864783" y="747378"/>
          <a:ext cx="11100237" cy="5482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3833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909B0188-F88B-4F38-9DBA-B9D70D0C5E2F}"/>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5400" dirty="0"/>
              <a:t>Dziękuję</a:t>
            </a:r>
          </a:p>
        </p:txBody>
      </p:sp>
      <p:sp>
        <p:nvSpPr>
          <p:cNvPr id="17" name="Rectangle: Rounded Corners 16">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4" name="Obraz 4" descr="Obraz zawierający osoba, jednolite, zewnętrzne, mężczyzna&#10;&#10;Opis wygenerowany przy bardzo wysokim poziomie pewności">
            <a:extLst>
              <a:ext uri="{FF2B5EF4-FFF2-40B4-BE49-F238E27FC236}">
                <a16:creationId xmlns:a16="http://schemas.microsoft.com/office/drawing/2014/main" id="{FBF6013A-4E31-4E19-B4A3-5CBA6055F680}"/>
              </a:ext>
            </a:extLst>
          </p:cNvPr>
          <p:cNvPicPr>
            <a:picLocks noChangeAspect="1"/>
          </p:cNvPicPr>
          <p:nvPr/>
        </p:nvPicPr>
        <p:blipFill>
          <a:blip r:embed="rId2"/>
          <a:stretch>
            <a:fillRect/>
          </a:stretch>
        </p:blipFill>
        <p:spPr>
          <a:xfrm>
            <a:off x="2667956" y="2139484"/>
            <a:ext cx="6856087" cy="4096512"/>
          </a:xfrm>
          <a:prstGeom prst="rect">
            <a:avLst/>
          </a:prstGeom>
        </p:spPr>
      </p:pic>
    </p:spTree>
    <p:extLst>
      <p:ext uri="{BB962C8B-B14F-4D97-AF65-F5344CB8AC3E}">
        <p14:creationId xmlns:p14="http://schemas.microsoft.com/office/powerpoint/2010/main" val="1685862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ADA32BF9-7FD2-4B01-A481-92FE36EE52D7}"/>
              </a:ext>
            </a:extLst>
          </p:cNvPr>
          <p:cNvSpPr>
            <a:spLocks noGrp="1"/>
          </p:cNvSpPr>
          <p:nvPr>
            <p:ph type="title"/>
          </p:nvPr>
        </p:nvSpPr>
        <p:spPr>
          <a:xfrm>
            <a:off x="5167026" y="1770805"/>
            <a:ext cx="6272784" cy="1535051"/>
          </a:xfrm>
        </p:spPr>
        <p:txBody>
          <a:bodyPr anchor="b">
            <a:normAutofit/>
          </a:bodyPr>
          <a:lstStyle/>
          <a:p>
            <a:pPr algn="ctr"/>
            <a:r>
              <a:rPr lang="pl-PL" sz="4400" dirty="0"/>
              <a:t>Życiorys</a:t>
            </a:r>
            <a:br>
              <a:rPr lang="pl-PL" sz="4400" dirty="0"/>
            </a:br>
            <a:r>
              <a:rPr lang="pl-PL" sz="4400" b="1" dirty="0"/>
              <a:t>Dzieciństwo i młodość</a:t>
            </a:r>
            <a:endParaRPr lang="pl-PL" sz="4400" dirty="0"/>
          </a:p>
          <a:p>
            <a:endParaRPr lang="pl-PL" sz="4400"/>
          </a:p>
          <a:p>
            <a:endParaRPr lang="pl-PL" sz="4400"/>
          </a:p>
        </p:txBody>
      </p:sp>
      <p:pic>
        <p:nvPicPr>
          <p:cNvPr id="4" name="Obraz 4" descr="Obraz zawierający mężczyzna, osoba, jedzenie, siedzi&#10;&#10;Opis wygenerowany przy bardzo wysokim poziomie pewności">
            <a:extLst>
              <a:ext uri="{FF2B5EF4-FFF2-40B4-BE49-F238E27FC236}">
                <a16:creationId xmlns:a16="http://schemas.microsoft.com/office/drawing/2014/main" id="{C9C733CB-9C3F-4C91-96F2-0F5B0AA2406D}"/>
              </a:ext>
            </a:extLst>
          </p:cNvPr>
          <p:cNvPicPr>
            <a:picLocks noChangeAspect="1"/>
          </p:cNvPicPr>
          <p:nvPr/>
        </p:nvPicPr>
        <p:blipFill rotWithShape="1">
          <a:blip r:embed="rId2"/>
          <a:srcRect l="9449" r="3296" b="1"/>
          <a:stretch/>
        </p:blipFill>
        <p:spPr>
          <a:xfrm>
            <a:off x="20" y="10"/>
            <a:ext cx="4505305" cy="6857990"/>
          </a:xfrm>
          <a:prstGeom prst="rect">
            <a:avLst/>
          </a:prstGeom>
        </p:spPr>
      </p:pic>
      <p:sp>
        <p:nvSpPr>
          <p:cNvPr id="7" name="Rectangle 10">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12">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143148CB-B43F-4EA8-8B76-E3ED301B5ABC}"/>
              </a:ext>
            </a:extLst>
          </p:cNvPr>
          <p:cNvSpPr>
            <a:spLocks noGrp="1"/>
          </p:cNvSpPr>
          <p:nvPr>
            <p:ph idx="1"/>
          </p:nvPr>
        </p:nvSpPr>
        <p:spPr>
          <a:xfrm>
            <a:off x="5080216" y="3351276"/>
            <a:ext cx="6272784" cy="2825686"/>
          </a:xfrm>
          <a:solidFill>
            <a:schemeClr val="accent2"/>
          </a:solidFill>
        </p:spPr>
        <p:txBody>
          <a:bodyPr vert="horz" lIns="91440" tIns="45720" rIns="91440" bIns="45720" rtlCol="0" anchor="t">
            <a:normAutofit/>
          </a:bodyPr>
          <a:lstStyle/>
          <a:p>
            <a:pPr marL="0" indent="0" algn="ctr">
              <a:lnSpc>
                <a:spcPct val="100000"/>
              </a:lnSpc>
              <a:buNone/>
            </a:pPr>
            <a:r>
              <a:rPr lang="pl-PL" sz="1500" dirty="0">
                <a:solidFill>
                  <a:schemeClr val="bg1"/>
                </a:solidFill>
                <a:ea typeface="+mn-lt"/>
                <a:cs typeface="+mn-lt"/>
              </a:rPr>
              <a:t>Urodził się w Zuzeli nad Bugiem na Ziemi nurskiej (pogranicze Mazowsza i Podlasia) jako drugie dziecko wielodzietnej rodziny rolników: Stanisława (organisty miejscowego kościoła) i Julianny z d. Karp. Tego samego dnia został ochrzczony w parafii Przemienienia Pańskiego w Zuzeli z rąk proboszcza ks. Antoniego Lipowskiego. W religijnej atmosferze domu rodzinnego uformował i pogłębił swoją wiarę, szczególnie kultu maryjnego, co było powodem wyboru przyszłej drogi życia konsekrowanego. W przemówieniu z 13 czerwca 1971 jakie wygłosił w Zuzeli tak wspominał okres dzieciństwa</a:t>
            </a:r>
            <a:endParaRPr lang="pl-PL" sz="1500" dirty="0">
              <a:solidFill>
                <a:schemeClr val="bg1"/>
              </a:solidFill>
            </a:endParaRPr>
          </a:p>
        </p:txBody>
      </p:sp>
    </p:spTree>
    <p:extLst>
      <p:ext uri="{BB962C8B-B14F-4D97-AF65-F5344CB8AC3E}">
        <p14:creationId xmlns:p14="http://schemas.microsoft.com/office/powerpoint/2010/main" val="87982845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935891CA-6B85-49E3-A545-53CAD87D143C}"/>
              </a:ext>
            </a:extLst>
          </p:cNvPr>
          <p:cNvSpPr>
            <a:spLocks noGrp="1"/>
          </p:cNvSpPr>
          <p:nvPr>
            <p:ph idx="1"/>
          </p:nvPr>
        </p:nvSpPr>
        <p:spPr>
          <a:xfrm>
            <a:off x="371094" y="2718054"/>
            <a:ext cx="3438906" cy="3207258"/>
          </a:xfrm>
        </p:spPr>
        <p:txBody>
          <a:bodyPr vert="horz" lIns="91440" tIns="45720" rIns="91440" bIns="45720" rtlCol="0" anchor="t">
            <a:normAutofit/>
          </a:bodyPr>
          <a:lstStyle/>
          <a:p>
            <a:pPr marL="0" indent="0" algn="just">
              <a:lnSpc>
                <a:spcPct val="100000"/>
              </a:lnSpc>
              <a:buNone/>
            </a:pPr>
            <a:r>
              <a:rPr lang="pl-PL" sz="1300" dirty="0">
                <a:ea typeface="+mn-lt"/>
                <a:cs typeface="+mn-lt"/>
              </a:rPr>
              <a:t>Na naukę nie lubił poświęcać zbyt wiele czasu, a zwłaszcza na matematykę, której – jak sam przyznawał – najbardziej nie lubił. Wolał się bawić w domu z siostrami. Podczas zabawy zdarzyło się, że tak bardzo się na nie zdenerwował, że rozpruł ich szmaciane lalki i spalił je w piecu. Gdy ojciec zabierał się do wymierzenia mu kary, schował się pod pianino. Siostry solidarnie stanęły wtedy w jego obronie, mówiąc: „On się poprawi, nawróci...” „Jak widzicie, nawróciłem się!” – żartował później w jednym z kazań.</a:t>
            </a:r>
            <a:endParaRPr lang="pl-PL" sz="1300" dirty="0"/>
          </a:p>
        </p:txBody>
      </p:sp>
      <p:pic>
        <p:nvPicPr>
          <p:cNvPr id="4" name="Obraz 4" descr="Obraz zawierający zdjęcie, mężczyzna, osoba, stare&#10;&#10;Opis wygenerowany przy bardzo wysokim poziomie pewności">
            <a:extLst>
              <a:ext uri="{FF2B5EF4-FFF2-40B4-BE49-F238E27FC236}">
                <a16:creationId xmlns:a16="http://schemas.microsoft.com/office/drawing/2014/main" id="{B57489C1-BCE4-40BA-9601-C0B822D6FD45}"/>
              </a:ext>
            </a:extLst>
          </p:cNvPr>
          <p:cNvPicPr>
            <a:picLocks noChangeAspect="1"/>
          </p:cNvPicPr>
          <p:nvPr/>
        </p:nvPicPr>
        <p:blipFill>
          <a:blip r:embed="rId2"/>
          <a:stretch>
            <a:fillRect/>
          </a:stretch>
        </p:blipFill>
        <p:spPr>
          <a:xfrm>
            <a:off x="4901184" y="1541130"/>
            <a:ext cx="6922008" cy="3876324"/>
          </a:xfrm>
          <a:prstGeom prst="rect">
            <a:avLst/>
          </a:prstGeom>
        </p:spPr>
      </p:pic>
    </p:spTree>
    <p:extLst>
      <p:ext uri="{BB962C8B-B14F-4D97-AF65-F5344CB8AC3E}">
        <p14:creationId xmlns:p14="http://schemas.microsoft.com/office/powerpoint/2010/main" val="492358007"/>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52E7A7D0-55A3-415E-AE9F-B7C59E36E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komputer, okno, mężczyzna, znak&#10;&#10;Opis wygenerowany przy bardzo wysokim poziomie pewności">
            <a:extLst>
              <a:ext uri="{FF2B5EF4-FFF2-40B4-BE49-F238E27FC236}">
                <a16:creationId xmlns:a16="http://schemas.microsoft.com/office/drawing/2014/main" id="{B4ECA1F6-E8DC-4EC4-8D81-A3EF8EB619BF}"/>
              </a:ext>
            </a:extLst>
          </p:cNvPr>
          <p:cNvPicPr>
            <a:picLocks noChangeAspect="1"/>
          </p:cNvPicPr>
          <p:nvPr/>
        </p:nvPicPr>
        <p:blipFill rotWithShape="1">
          <a:blip r:embed="rId2"/>
          <a:srcRect l="9839" r="1465" b="-1"/>
          <a:stretch/>
        </p:blipFill>
        <p:spPr>
          <a:xfrm>
            <a:off x="457200" y="601133"/>
            <a:ext cx="4048125" cy="5575828"/>
          </a:xfrm>
          <a:prstGeom prst="rect">
            <a:avLst/>
          </a:prstGeom>
        </p:spPr>
      </p:pic>
      <p:sp>
        <p:nvSpPr>
          <p:cNvPr id="7" name="Rectangle 10">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12">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A8C3FA1D-2CF2-4CA3-8BA1-B438AC48F1C6}"/>
              </a:ext>
            </a:extLst>
          </p:cNvPr>
          <p:cNvSpPr>
            <a:spLocks noGrp="1"/>
          </p:cNvSpPr>
          <p:nvPr>
            <p:ph idx="1"/>
          </p:nvPr>
        </p:nvSpPr>
        <p:spPr>
          <a:xfrm>
            <a:off x="5080216" y="3351276"/>
            <a:ext cx="6272784" cy="2825686"/>
          </a:xfrm>
          <a:solidFill>
            <a:schemeClr val="accent2">
              <a:lumMod val="60000"/>
              <a:lumOff val="40000"/>
            </a:schemeClr>
          </a:solidFill>
        </p:spPr>
        <p:txBody>
          <a:bodyPr vert="horz" lIns="91440" tIns="45720" rIns="91440" bIns="45720" rtlCol="0" anchor="t">
            <a:normAutofit/>
          </a:bodyPr>
          <a:lstStyle/>
          <a:p>
            <a:pPr marL="0" indent="0" algn="just">
              <a:buNone/>
            </a:pPr>
            <a:r>
              <a:rPr lang="pl-PL" sz="1800" dirty="0">
                <a:ea typeface="+mn-lt"/>
                <a:cs typeface="+mn-lt"/>
              </a:rPr>
              <a:t>W 1910 rodzina przeniosła się do Andrzejewa, gdzie uczęszczał do trzeciej klasy szkoły podstawowej z rosyjskim językiem nauczania (Polska była wówczas pod zaborami). Tutaj popadł w konflikt z nauczycielem, za nieposłuszeństwo jego metodzie wychowawczej, co było powodem wyrzucenia ze szkoły. Umierająca matka w 1910 dała mu do zrozumienia, że jej wolą i matczyną intuicją jest by został kapłanem. Powiedziała mu wówczas w tajemniczych słowach:</a:t>
            </a:r>
            <a:endParaRPr lang="pl-PL" sz="1800" dirty="0"/>
          </a:p>
        </p:txBody>
      </p:sp>
    </p:spTree>
    <p:extLst>
      <p:ext uri="{BB962C8B-B14F-4D97-AF65-F5344CB8AC3E}">
        <p14:creationId xmlns:p14="http://schemas.microsoft.com/office/powerpoint/2010/main" val="10957710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12">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790D345E-F4E7-481A-89E3-22C6D9F9DC29}"/>
              </a:ext>
            </a:extLst>
          </p:cNvPr>
          <p:cNvSpPr>
            <a:spLocks noGrp="1"/>
          </p:cNvSpPr>
          <p:nvPr>
            <p:ph idx="1"/>
          </p:nvPr>
        </p:nvSpPr>
        <p:spPr>
          <a:xfrm>
            <a:off x="411480" y="2684095"/>
            <a:ext cx="4443154" cy="3492868"/>
          </a:xfrm>
          <a:solidFill>
            <a:schemeClr val="tx2">
              <a:lumMod val="50000"/>
              <a:lumOff val="50000"/>
            </a:schemeClr>
          </a:solidFill>
        </p:spPr>
        <p:txBody>
          <a:bodyPr vert="horz" lIns="91440" tIns="45720" rIns="91440" bIns="45720" rtlCol="0" anchor="t">
            <a:normAutofit/>
          </a:bodyPr>
          <a:lstStyle/>
          <a:p>
            <a:pPr marL="0" indent="0" algn="just">
              <a:buNone/>
            </a:pPr>
            <a:r>
              <a:rPr lang="pl-PL" sz="1700" dirty="0">
                <a:ea typeface="+mn-lt"/>
                <a:cs typeface="+mn-lt"/>
              </a:rPr>
              <a:t>W kościele św. Bartłomieja w Andrzejewie przystąpił w maju 1911 do pierwszej komunii świętej. W latach 1912–1915 był uczniem gimnazjum im. Wojciecha Górskiego w Warszawie. W 1913 przyjął sakrament bierzmowania w parafii Wniebowzięcia Najświętszej Maryi Panny w Andrzejewie z rąk bp. Antoniego Juliana Nowowiejskiego.</a:t>
            </a:r>
            <a:endParaRPr lang="pl-PL" sz="1700" dirty="0"/>
          </a:p>
        </p:txBody>
      </p:sp>
      <p:pic>
        <p:nvPicPr>
          <p:cNvPr id="4" name="Obraz 4" descr="Obraz zawierający koszula, starsze, stojące, stare&#10;&#10;Opis wygenerowany przy bardzo wysokim poziomie pewności">
            <a:extLst>
              <a:ext uri="{FF2B5EF4-FFF2-40B4-BE49-F238E27FC236}">
                <a16:creationId xmlns:a16="http://schemas.microsoft.com/office/drawing/2014/main" id="{A105BF44-CBB2-4F80-B06E-17CA89CD37BE}"/>
              </a:ext>
            </a:extLst>
          </p:cNvPr>
          <p:cNvPicPr>
            <a:picLocks noChangeAspect="1"/>
          </p:cNvPicPr>
          <p:nvPr/>
        </p:nvPicPr>
        <p:blipFill>
          <a:blip r:embed="rId2"/>
          <a:stretch>
            <a:fillRect/>
          </a:stretch>
        </p:blipFill>
        <p:spPr>
          <a:xfrm>
            <a:off x="5385816" y="1304710"/>
            <a:ext cx="6440424" cy="4193225"/>
          </a:xfrm>
          <a:prstGeom prst="rect">
            <a:avLst/>
          </a:prstGeom>
        </p:spPr>
      </p:pic>
    </p:spTree>
    <p:extLst>
      <p:ext uri="{BB962C8B-B14F-4D97-AF65-F5344CB8AC3E}">
        <p14:creationId xmlns:p14="http://schemas.microsoft.com/office/powerpoint/2010/main" val="6372006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27744B-47AB-4459-8C2F-1D5EE63A3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czerwony, stare, stół, mężczyzna&#10;&#10;Opis wygenerowany przy bardzo wysokim poziomie pewności">
            <a:extLst>
              <a:ext uri="{FF2B5EF4-FFF2-40B4-BE49-F238E27FC236}">
                <a16:creationId xmlns:a16="http://schemas.microsoft.com/office/drawing/2014/main" id="{EB500F61-2583-4E3F-81F1-16EE06D395B0}"/>
              </a:ext>
            </a:extLst>
          </p:cNvPr>
          <p:cNvPicPr>
            <a:picLocks noChangeAspect="1"/>
          </p:cNvPicPr>
          <p:nvPr/>
        </p:nvPicPr>
        <p:blipFill rotWithShape="1">
          <a:blip r:embed="rId2"/>
          <a:srcRect r="1397"/>
          <a:stretch/>
        </p:blipFill>
        <p:spPr>
          <a:xfrm>
            <a:off x="1" y="10"/>
            <a:ext cx="6865165" cy="6857990"/>
          </a:xfrm>
          <a:custGeom>
            <a:avLst/>
            <a:gdLst/>
            <a:ahLst/>
            <a:cxnLst/>
            <a:rect l="l" t="t" r="r" b="b"/>
            <a:pathLst>
              <a:path w="6865165" h="6858000">
                <a:moveTo>
                  <a:pt x="0" y="0"/>
                </a:moveTo>
                <a:lnTo>
                  <a:pt x="6865165" y="0"/>
                </a:lnTo>
                <a:lnTo>
                  <a:pt x="6859621" y="22952"/>
                </a:lnTo>
                <a:cubicBezTo>
                  <a:pt x="6623056" y="1069835"/>
                  <a:pt x="6492240" y="2220824"/>
                  <a:pt x="6492240" y="3429001"/>
                </a:cubicBezTo>
                <a:cubicBezTo>
                  <a:pt x="6492240" y="4637179"/>
                  <a:pt x="6623056" y="5788167"/>
                  <a:pt x="6859621" y="6835050"/>
                </a:cubicBezTo>
                <a:lnTo>
                  <a:pt x="6865165" y="6858000"/>
                </a:lnTo>
                <a:lnTo>
                  <a:pt x="0" y="6858000"/>
                </a:lnTo>
                <a:close/>
              </a:path>
            </a:pathLst>
          </a:custGeom>
        </p:spPr>
      </p:pic>
      <p:sp useBgFill="1">
        <p:nvSpPr>
          <p:cNvPr id="11" name="Freeform: Shape 10">
            <a:extLst>
              <a:ext uri="{FF2B5EF4-FFF2-40B4-BE49-F238E27FC236}">
                <a16:creationId xmlns:a16="http://schemas.microsoft.com/office/drawing/2014/main" id="{7D266DCC-5218-4AE0-B964-6FC2EA3BD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240" y="0"/>
            <a:ext cx="5699760" cy="6858000"/>
          </a:xfrm>
          <a:custGeom>
            <a:avLst/>
            <a:gdLst>
              <a:gd name="connsiteX0" fmla="*/ 365648 w 5588548"/>
              <a:gd name="connsiteY0" fmla="*/ 0 h 6858000"/>
              <a:gd name="connsiteX1" fmla="*/ 5588548 w 5588548"/>
              <a:gd name="connsiteY1" fmla="*/ 0 h 6858000"/>
              <a:gd name="connsiteX2" fmla="*/ 5588548 w 5588548"/>
              <a:gd name="connsiteY2" fmla="*/ 6858000 h 6858000"/>
              <a:gd name="connsiteX3" fmla="*/ 365648 w 5588548"/>
              <a:gd name="connsiteY3" fmla="*/ 6858000 h 6858000"/>
              <a:gd name="connsiteX4" fmla="*/ 360213 w 5588548"/>
              <a:gd name="connsiteY4" fmla="*/ 6835050 h 6858000"/>
              <a:gd name="connsiteX5" fmla="*/ 0 w 5588548"/>
              <a:gd name="connsiteY5" fmla="*/ 3429001 h 6858000"/>
              <a:gd name="connsiteX6" fmla="*/ 360213 w 5588548"/>
              <a:gd name="connsiteY6" fmla="*/ 229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8548" h="6858000">
                <a:moveTo>
                  <a:pt x="365648" y="0"/>
                </a:moveTo>
                <a:lnTo>
                  <a:pt x="5588548" y="0"/>
                </a:lnTo>
                <a:lnTo>
                  <a:pt x="5588548" y="6858000"/>
                </a:lnTo>
                <a:lnTo>
                  <a:pt x="365648" y="6858000"/>
                </a:lnTo>
                <a:lnTo>
                  <a:pt x="360213" y="6835050"/>
                </a:lnTo>
                <a:cubicBezTo>
                  <a:pt x="128263" y="5788167"/>
                  <a:pt x="0" y="4637179"/>
                  <a:pt x="0" y="3429001"/>
                </a:cubicBezTo>
                <a:cubicBezTo>
                  <a:pt x="0" y="2220824"/>
                  <a:pt x="128263" y="1069835"/>
                  <a:pt x="360213" y="22952"/>
                </a:cubicBezTo>
                <a:close/>
              </a:path>
            </a:pathLst>
          </a:custGeom>
          <a:ln w="9525">
            <a:solidFill>
              <a:schemeClr val="tx2">
                <a:lumMod val="10000"/>
                <a:lumOff val="90000"/>
              </a:schemeClr>
            </a:solidFill>
          </a:ln>
          <a:effectLst>
            <a:outerShdw blurRad="50800" dist="38100" dir="10800000" algn="r"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973DE4F1-1583-4AE3-9696-9659D27C5F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1384" y="0"/>
            <a:ext cx="5690616" cy="6858000"/>
          </a:xfrm>
          <a:custGeom>
            <a:avLst/>
            <a:gdLst>
              <a:gd name="connsiteX0" fmla="*/ 372925 w 5690616"/>
              <a:gd name="connsiteY0" fmla="*/ 0 h 6858000"/>
              <a:gd name="connsiteX1" fmla="*/ 5690616 w 5690616"/>
              <a:gd name="connsiteY1" fmla="*/ 0 h 6858000"/>
              <a:gd name="connsiteX2" fmla="*/ 5690616 w 5690616"/>
              <a:gd name="connsiteY2" fmla="*/ 6858000 h 6858000"/>
              <a:gd name="connsiteX3" fmla="*/ 372925 w 5690616"/>
              <a:gd name="connsiteY3" fmla="*/ 6858000 h 6858000"/>
              <a:gd name="connsiteX4" fmla="*/ 367381 w 5690616"/>
              <a:gd name="connsiteY4" fmla="*/ 6835050 h 6858000"/>
              <a:gd name="connsiteX5" fmla="*/ 0 w 5690616"/>
              <a:gd name="connsiteY5" fmla="*/ 3429001 h 6858000"/>
              <a:gd name="connsiteX6" fmla="*/ 367381 w 5690616"/>
              <a:gd name="connsiteY6" fmla="*/ 229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0616" h="6858000">
                <a:moveTo>
                  <a:pt x="372925" y="0"/>
                </a:moveTo>
                <a:lnTo>
                  <a:pt x="5690616" y="0"/>
                </a:lnTo>
                <a:lnTo>
                  <a:pt x="5690616" y="6858000"/>
                </a:lnTo>
                <a:lnTo>
                  <a:pt x="372925" y="6858000"/>
                </a:lnTo>
                <a:lnTo>
                  <a:pt x="367381" y="6835050"/>
                </a:lnTo>
                <a:cubicBezTo>
                  <a:pt x="130816" y="5788167"/>
                  <a:pt x="0" y="4637179"/>
                  <a:pt x="0" y="3429001"/>
                </a:cubicBezTo>
                <a:cubicBezTo>
                  <a:pt x="0" y="2220824"/>
                  <a:pt x="130816" y="1069835"/>
                  <a:pt x="367381" y="22952"/>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84446C7D-1830-461B-8143-AC71FA1DF557}"/>
              </a:ext>
            </a:extLst>
          </p:cNvPr>
          <p:cNvSpPr>
            <a:spLocks noGrp="1"/>
          </p:cNvSpPr>
          <p:nvPr>
            <p:ph type="title"/>
          </p:nvPr>
        </p:nvSpPr>
        <p:spPr>
          <a:xfrm>
            <a:off x="7255564" y="914400"/>
            <a:ext cx="4485861" cy="1106556"/>
          </a:xfrm>
        </p:spPr>
        <p:txBody>
          <a:bodyPr anchor="b">
            <a:normAutofit/>
          </a:bodyPr>
          <a:lstStyle/>
          <a:p>
            <a:pPr algn="ctr"/>
            <a:r>
              <a:rPr lang="pl-PL" sz="4400" b="1" dirty="0"/>
              <a:t>Prezbiter</a:t>
            </a:r>
            <a:endParaRPr lang="pl-PL" sz="4400"/>
          </a:p>
          <a:p>
            <a:endParaRPr lang="pl-PL" sz="3200"/>
          </a:p>
        </p:txBody>
      </p:sp>
      <p:sp>
        <p:nvSpPr>
          <p:cNvPr id="15" name="Rectangle 14">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D3C8959-A2A1-469E-8619-82F077E33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4495" y="218239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207901FB-52F4-476A-B278-923C79272856}"/>
              </a:ext>
            </a:extLst>
          </p:cNvPr>
          <p:cNvSpPr>
            <a:spLocks noGrp="1"/>
          </p:cNvSpPr>
          <p:nvPr>
            <p:ph idx="1"/>
          </p:nvPr>
        </p:nvSpPr>
        <p:spPr>
          <a:xfrm>
            <a:off x="7255563" y="2440100"/>
            <a:ext cx="4485861" cy="3834804"/>
          </a:xfrm>
          <a:solidFill>
            <a:schemeClr val="tx2">
              <a:lumMod val="10000"/>
              <a:lumOff val="90000"/>
            </a:schemeClr>
          </a:solidFill>
        </p:spPr>
        <p:txBody>
          <a:bodyPr vert="horz" lIns="91440" tIns="45720" rIns="91440" bIns="45720" rtlCol="0" anchor="t">
            <a:normAutofit/>
          </a:bodyPr>
          <a:lstStyle/>
          <a:p>
            <a:pPr marL="0" indent="0" algn="just">
              <a:buNone/>
            </a:pPr>
            <a:r>
              <a:rPr lang="pl-PL" sz="1600" dirty="0">
                <a:ea typeface="+mn-lt"/>
                <a:cs typeface="+mn-lt"/>
              </a:rPr>
              <a:t>Święcenia kapłańskie, które zostały przełożone z 29 czerwca z powodu jego choroby płuc, przyjął 3 sierpnia 1924 (w dniu swoich 23. urodzin) w kaplicy Matki Bożej we włocławskiej bazylice katedralnej z rąk biskupa Wojciecha Owczarka. Mszę prymicyjną odprawił 5 sierpnia w kaplicy Matki Boskiej Częstochowskiej na Jasnej Górze.</a:t>
            </a:r>
            <a:endParaRPr lang="pl-PL" dirty="0"/>
          </a:p>
          <a:p>
            <a:pPr marL="0" indent="0" algn="just">
              <a:buNone/>
            </a:pPr>
            <a:r>
              <a:rPr lang="pl-PL" sz="1600" dirty="0">
                <a:ea typeface="+mn-lt"/>
                <a:cs typeface="+mn-lt"/>
              </a:rPr>
              <a:t> Następnie po odbytej kuracji, w październiku 1924 został wikariuszem we włocławskiej parafii katedralnej oraz m.in. redaktorem dziennika diecezjalnego „Słowo Kujawskie” (1924–1925).</a:t>
            </a:r>
            <a:endParaRPr lang="pl-PL" sz="1600"/>
          </a:p>
        </p:txBody>
      </p:sp>
    </p:spTree>
    <p:extLst>
      <p:ext uri="{BB962C8B-B14F-4D97-AF65-F5344CB8AC3E}">
        <p14:creationId xmlns:p14="http://schemas.microsoft.com/office/powerpoint/2010/main" val="166996781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EAF38DC-B069-4F74-89ED-92C7579C3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osoba, czerwony, noszenie, różowy&#10;&#10;Opis wygenerowany przy bardzo wysokim poziomie pewności">
            <a:extLst>
              <a:ext uri="{FF2B5EF4-FFF2-40B4-BE49-F238E27FC236}">
                <a16:creationId xmlns:a16="http://schemas.microsoft.com/office/drawing/2014/main" id="{895F298F-00D2-44EA-96E8-335589ED3742}"/>
              </a:ext>
            </a:extLst>
          </p:cNvPr>
          <p:cNvPicPr>
            <a:picLocks noChangeAspect="1"/>
          </p:cNvPicPr>
          <p:nvPr/>
        </p:nvPicPr>
        <p:blipFill rotWithShape="1">
          <a:blip r:embed="rId2"/>
          <a:srcRect l="1684" r="-2" b="-2"/>
          <a:stretch/>
        </p:blipFill>
        <p:spPr>
          <a:xfrm>
            <a:off x="4883023"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1" name="Freeform: Shape 1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0CBFF4-EA32-4FE2-BA6B-8F3A6E6ED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253806"/>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85062"/>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7A9240C4-39CF-4409-9067-EBF533B070EA}"/>
              </a:ext>
            </a:extLst>
          </p:cNvPr>
          <p:cNvSpPr>
            <a:spLocks noGrp="1"/>
          </p:cNvSpPr>
          <p:nvPr>
            <p:ph idx="1"/>
          </p:nvPr>
        </p:nvSpPr>
        <p:spPr>
          <a:xfrm>
            <a:off x="374904" y="2522949"/>
            <a:ext cx="5065776" cy="3402363"/>
          </a:xfrm>
          <a:solidFill>
            <a:schemeClr val="accent2">
              <a:lumMod val="60000"/>
              <a:lumOff val="40000"/>
            </a:schemeClr>
          </a:solidFill>
          <a:ln>
            <a:solidFill>
              <a:schemeClr val="accent1">
                <a:lumMod val="75000"/>
              </a:schemeClr>
            </a:solidFill>
          </a:ln>
        </p:spPr>
        <p:txBody>
          <a:bodyPr vert="horz" lIns="91440" tIns="45720" rIns="91440" bIns="45720" rtlCol="0" anchor="t">
            <a:normAutofit/>
          </a:bodyPr>
          <a:lstStyle/>
          <a:p>
            <a:pPr marL="0" indent="0" algn="just">
              <a:lnSpc>
                <a:spcPct val="100000"/>
              </a:lnSpc>
              <a:buNone/>
            </a:pPr>
            <a:r>
              <a:rPr lang="pl-PL" sz="1400" dirty="0">
                <a:ea typeface="+mn-lt"/>
                <a:cs typeface="+mn-lt"/>
              </a:rPr>
              <a:t>W latach 1925–1929 był studentem Wydziału Prawa Kanonicznego oraz Wydziału Prawa i Nauk Ekonomiczno-Społecznych Katolickiego Uniwersytetu Lubelskiego, pod kierunkiem ks. prof. Antoniego Szymańskiego, który ukończył 22 czerwca 1929 doktoratem z prawa kanonicznego pisząc pracę na temat </a:t>
            </a:r>
            <a:r>
              <a:rPr lang="pl-PL" sz="1400" i="1" dirty="0">
                <a:ea typeface="+mn-lt"/>
                <a:cs typeface="+mn-lt"/>
              </a:rPr>
              <a:t>Prawa rodziny, Kościoła i państwa do szkoły</a:t>
            </a:r>
            <a:r>
              <a:rPr lang="pl-PL" sz="1400" dirty="0">
                <a:ea typeface="+mn-lt"/>
                <a:cs typeface="+mn-lt"/>
              </a:rPr>
              <a:t>. W okresie studiów działał społecznie, m.in. w Stowarzyszeniu Katolickiej Młodzieży Akademickiej „Odrodzenie” oraz w „Bratniej Pomocy”. Po ukończeniu studiów w okresie 1929–1930 odbył podróże studyjne w celu obserwacji rozwoju katolickiej myśli społecznej po niektórych krajach europejskich: Austrii, Włoszech, Francji, Belgii, Holandii i Niemczech.</a:t>
            </a:r>
            <a:endParaRPr lang="pl-PL" sz="1400" dirty="0"/>
          </a:p>
        </p:txBody>
      </p:sp>
    </p:spTree>
    <p:extLst>
      <p:ext uri="{BB962C8B-B14F-4D97-AF65-F5344CB8AC3E}">
        <p14:creationId xmlns:p14="http://schemas.microsoft.com/office/powerpoint/2010/main" val="18076158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ymbol zastępczy zawartości 2">
            <a:extLst>
              <a:ext uri="{FF2B5EF4-FFF2-40B4-BE49-F238E27FC236}">
                <a16:creationId xmlns:a16="http://schemas.microsoft.com/office/drawing/2014/main" id="{64BE8573-4180-4409-B261-DA05C052B562}"/>
              </a:ext>
            </a:extLst>
          </p:cNvPr>
          <p:cNvSpPr>
            <a:spLocks noGrp="1"/>
          </p:cNvSpPr>
          <p:nvPr>
            <p:ph idx="1"/>
          </p:nvPr>
        </p:nvSpPr>
        <p:spPr>
          <a:xfrm>
            <a:off x="793019" y="2262696"/>
            <a:ext cx="3410712" cy="3425043"/>
          </a:xfrm>
          <a:solidFill>
            <a:schemeClr val="bg1">
              <a:lumMod val="85000"/>
            </a:schemeClr>
          </a:solidFill>
        </p:spPr>
        <p:txBody>
          <a:bodyPr vert="horz" lIns="91440" tIns="45720" rIns="91440" bIns="45720" rtlCol="0" anchor="t">
            <a:noAutofit/>
          </a:bodyPr>
          <a:lstStyle/>
          <a:p>
            <a:pPr marL="0" indent="0" algn="just">
              <a:lnSpc>
                <a:spcPct val="100000"/>
              </a:lnSpc>
              <a:buNone/>
            </a:pPr>
            <a:r>
              <a:rPr lang="pl-PL" sz="1200" dirty="0">
                <a:solidFill>
                  <a:srgbClr val="000000"/>
                </a:solidFill>
                <a:ea typeface="+mn-lt"/>
                <a:cs typeface="+mn-lt"/>
              </a:rPr>
              <a:t>Duży wpływ na rozwój jego późniejszego stylu duszpasterskiego m</a:t>
            </a:r>
            <a:r>
              <a:rPr lang="pl-PL" sz="1200" noProof="1">
                <a:solidFill>
                  <a:srgbClr val="000000"/>
                </a:solidFill>
                <a:ea typeface="+mn-lt"/>
                <a:cs typeface="+mn-lt"/>
              </a:rPr>
              <a:t>iał Czcigodny Sługa Boży ks. Władysław Korniłowicz, który był jego przyjacielem. W 1930 pojawiły się pierwsze jego publikacje: </a:t>
            </a:r>
            <a:r>
              <a:rPr lang="pl-PL" sz="1200" i="1" noProof="1">
                <a:solidFill>
                  <a:srgbClr val="000000"/>
                </a:solidFill>
                <a:ea typeface="+mn-lt"/>
                <a:cs typeface="+mn-lt"/>
              </a:rPr>
              <a:t>Dzieło kardynała Ferrari. Ideały i prace społeczno-apostolskie</a:t>
            </a:r>
            <a:r>
              <a:rPr lang="pl-PL" sz="1200" noProof="1">
                <a:solidFill>
                  <a:srgbClr val="000000"/>
                </a:solidFill>
                <a:ea typeface="+mn-lt"/>
                <a:cs typeface="+mn-lt"/>
              </a:rPr>
              <a:t> (1930) czy </a:t>
            </a:r>
            <a:r>
              <a:rPr lang="pl-PL" sz="1200" i="1" noProof="1">
                <a:solidFill>
                  <a:srgbClr val="000000"/>
                </a:solidFill>
                <a:ea typeface="+mn-lt"/>
                <a:cs typeface="+mn-lt"/>
              </a:rPr>
              <a:t>Główne typy Akcji Katolickiej zagranicą</a:t>
            </a:r>
            <a:r>
              <a:rPr lang="pl-PL" sz="1200" noProof="1">
                <a:solidFill>
                  <a:srgbClr val="000000"/>
                </a:solidFill>
                <a:ea typeface="+mn-lt"/>
                <a:cs typeface="+mn-lt"/>
              </a:rPr>
              <a:t> (1931), poświęcone katolickiej nauce społecznej. W 1931 był wikariuszem w parafii Świętej Rodziny w Przedcz</a:t>
            </a:r>
            <a:r>
              <a:rPr lang="pl-PL" sz="1200" dirty="0">
                <a:solidFill>
                  <a:srgbClr val="000000"/>
                </a:solidFill>
                <a:ea typeface="+mn-lt"/>
                <a:cs typeface="+mn-lt"/>
              </a:rPr>
              <a:t>u. W latach 1931–1939 był profesorem prawa kanonicznego, socjologii i katolickiej nauki społecznej Kościoła w Wyższym Seminarium Duchownym we Włocławku. Od 1932 pełnił obowiązki redaktora naczelnego miesięcznika włocławskiego „Ateneum Kapłańskie”. Ponadto pełnił we włocławskiej kurii biskupiej funkcję promotora sprawiedliwości i obrońcy węzła małżeńskiego (1932–1938), a od 1938 był również sędzią Sądu Biskupiego. </a:t>
            </a:r>
            <a:endParaRPr lang="pl-PL" sz="1200" dirty="0">
              <a:solidFill>
                <a:srgbClr val="000000"/>
              </a:solidFill>
            </a:endParaRPr>
          </a:p>
        </p:txBody>
      </p:sp>
      <p:pic>
        <p:nvPicPr>
          <p:cNvPr id="4" name="Obraz 4" descr="Obraz zawierający budynek, zewnętrzne, osoba, mężczyzna&#10;&#10;Opis wygenerowany przy bardzo wysokim poziomie pewności">
            <a:extLst>
              <a:ext uri="{FF2B5EF4-FFF2-40B4-BE49-F238E27FC236}">
                <a16:creationId xmlns:a16="http://schemas.microsoft.com/office/drawing/2014/main" id="{41532704-3306-401B-9E6E-3D60EF8A864E}"/>
              </a:ext>
            </a:extLst>
          </p:cNvPr>
          <p:cNvPicPr>
            <a:picLocks noChangeAspect="1"/>
          </p:cNvPicPr>
          <p:nvPr/>
        </p:nvPicPr>
        <p:blipFill rotWithShape="1">
          <a:blip r:embed="rId2"/>
          <a:srcRect l="8436" r="-1" b="-1"/>
          <a:stretch/>
        </p:blipFill>
        <p:spPr>
          <a:xfrm>
            <a:off x="5124450" y="634382"/>
            <a:ext cx="6657213" cy="5495162"/>
          </a:xfrm>
          <a:prstGeom prst="rect">
            <a:avLst/>
          </a:prstGeom>
        </p:spPr>
      </p:pic>
    </p:spTree>
    <p:extLst>
      <p:ext uri="{BB962C8B-B14F-4D97-AF65-F5344CB8AC3E}">
        <p14:creationId xmlns:p14="http://schemas.microsoft.com/office/powerpoint/2010/main" val="313051821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AccentBoxVTI">
  <a:themeElements>
    <a:clrScheme name="AnalogousFromDarkSeedLeftStep">
      <a:dk1>
        <a:srgbClr val="000000"/>
      </a:dk1>
      <a:lt1>
        <a:srgbClr val="FFFFFF"/>
      </a:lt1>
      <a:dk2>
        <a:srgbClr val="412924"/>
      </a:dk2>
      <a:lt2>
        <a:srgbClr val="E2E7E8"/>
      </a:lt2>
      <a:accent1>
        <a:srgbClr val="DF4B31"/>
      </a:accent1>
      <a:accent2>
        <a:srgbClr val="CD1F4D"/>
      </a:accent2>
      <a:accent3>
        <a:srgbClr val="DF31A7"/>
      </a:accent3>
      <a:accent4>
        <a:srgbClr val="BC1FCD"/>
      </a:accent4>
      <a:accent5>
        <a:srgbClr val="8631DF"/>
      </a:accent5>
      <a:accent6>
        <a:srgbClr val="4F44D6"/>
      </a:accent6>
      <a:hlink>
        <a:srgbClr val="A158C7"/>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Panoramiczny</PresentationFormat>
  <Paragraphs>0</Paragraphs>
  <Slides>23</Slides>
  <Notes>0</Notes>
  <HiddenSlides>0</HiddenSlides>
  <MMClips>0</MMClips>
  <ScaleCrop>false</ScaleCrop>
  <HeadingPairs>
    <vt:vector size="4" baseType="variant">
      <vt:variant>
        <vt:lpstr>Motyw</vt:lpstr>
      </vt:variant>
      <vt:variant>
        <vt:i4>1</vt:i4>
      </vt:variant>
      <vt:variant>
        <vt:lpstr>Tytuły slajdów</vt:lpstr>
      </vt:variant>
      <vt:variant>
        <vt:i4>23</vt:i4>
      </vt:variant>
    </vt:vector>
  </HeadingPairs>
  <TitlesOfParts>
    <vt:vector size="24" baseType="lpstr">
      <vt:lpstr>AccentBoxVTI</vt:lpstr>
      <vt:lpstr>Stefan Wyszyński </vt:lpstr>
      <vt:lpstr>Stefan Wyszyński</vt:lpstr>
      <vt:lpstr>Życiorys Dzieciństwo i młodość  </vt:lpstr>
      <vt:lpstr>Prezentacja programu PowerPoint</vt:lpstr>
      <vt:lpstr>Prezentacja programu PowerPoint</vt:lpstr>
      <vt:lpstr>Prezentacja programu PowerPoint</vt:lpstr>
      <vt:lpstr>Prezbiter </vt:lpstr>
      <vt:lpstr>Prezentacja programu PowerPoint</vt:lpstr>
      <vt:lpstr>Prezentacja programu PowerPoint</vt:lpstr>
      <vt:lpstr>Prezentacja programu PowerPoint</vt:lpstr>
      <vt:lpstr>Biskup lubelski </vt:lpstr>
      <vt:lpstr>Prezentacja programu PowerPoint</vt:lpstr>
      <vt:lpstr>Prymas Polski </vt:lpstr>
      <vt:lpstr>Choroba i śmierć </vt:lpstr>
      <vt:lpstr>Prezentacja programu PowerPoint</vt:lpstr>
      <vt:lpstr>Uroczystości pogrzebowe </vt:lpstr>
      <vt:lpstr>Prezentacja programu PowerPoint</vt:lpstr>
      <vt:lpstr>Mąż stanu, obrońca praw człowieka, narodu i Kościoła </vt:lpstr>
      <vt:lpstr>Prezentacja programu PowerPoint</vt:lpstr>
      <vt:lpstr>Upamiętnienie </vt:lpstr>
      <vt:lpstr>Miejsca pamięci </vt:lpstr>
      <vt:lpstr>Prezentacja programu PowerPoint</vt:lpstr>
      <vt:lpstr>Dziękuję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
  <cp:revision>401</cp:revision>
  <dcterms:created xsi:type="dcterms:W3CDTF">2020-05-28T20:22:25Z</dcterms:created>
  <dcterms:modified xsi:type="dcterms:W3CDTF">2020-05-29T21:04:49Z</dcterms:modified>
</cp:coreProperties>
</file>