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6" r:id="rId5"/>
    <p:sldId id="259" r:id="rId6"/>
    <p:sldId id="263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4F23D1-A4BE-4310-B3BF-A38DFE0922C3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865C3F9-062D-4F9E-98BF-BFAA36C26CD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/>
          <a:lstStyle/>
          <a:p>
            <a:r>
              <a:rPr lang="pl-PL" dirty="0" smtClean="0"/>
              <a:t>KARDYNAŁ STEFAN WYSZYŃSKI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Stefan_Wyszyńs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357430"/>
            <a:ext cx="2876550" cy="3829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PREZBITER</a:t>
            </a:r>
            <a:endParaRPr lang="pl-PL" dirty="0"/>
          </a:p>
        </p:txBody>
      </p:sp>
      <p:pic>
        <p:nvPicPr>
          <p:cNvPr id="6" name="Symbol zastępczy zawartości 5" descr="gf-KAhC-jhZd-5N1H_kardynal-wyszynski-uzdrowil-chora-na-raka-664x442-nocr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4877" y="2249488"/>
            <a:ext cx="5754245" cy="4324350"/>
          </a:xfrm>
        </p:spPr>
      </p:pic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BISKUP LUBELSKI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8000" dirty="0"/>
              <a:t>Po zakończeniu wojny wrócił do Włocławka, gdzie organizował Wyższe Seminarium </a:t>
            </a:r>
            <a:r>
              <a:rPr lang="pl-PL" sz="8000" dirty="0" smtClean="0"/>
              <a:t>Duchowne i </a:t>
            </a:r>
            <a:r>
              <a:rPr lang="pl-PL" sz="8000" dirty="0"/>
              <a:t>19 marca 1945 został jego </a:t>
            </a:r>
            <a:r>
              <a:rPr lang="pl-PL" sz="8000" dirty="0" smtClean="0"/>
              <a:t>rektorem. </a:t>
            </a:r>
            <a:r>
              <a:rPr lang="pl-PL" sz="8000" dirty="0"/>
              <a:t>Będąc rektorem, profesorem i ojcem duchownym kleryków, był również wikariuszem w parafii św. Jana Chrzciciela w Lubrańcu i </a:t>
            </a:r>
            <a:r>
              <a:rPr lang="pl-PL" sz="8000" dirty="0" smtClean="0"/>
              <a:t>proboszczem</a:t>
            </a:r>
            <a:r>
              <a:rPr lang="pl-PL" sz="8000" dirty="0"/>
              <a:t> parafii św. Wojciecha Biskupa i Męczennika w </a:t>
            </a:r>
            <a:r>
              <a:rPr lang="pl-PL" sz="8000" dirty="0" err="1" smtClean="0"/>
              <a:t>Kłobii</a:t>
            </a:r>
            <a:r>
              <a:rPr lang="pl-PL" sz="8000" dirty="0"/>
              <a:t> i parafii Narodzenia Najświętszej Maryi Panny w </a:t>
            </a:r>
            <a:r>
              <a:rPr lang="pl-PL" sz="8000" dirty="0" smtClean="0"/>
              <a:t>Zgłowiączce. </a:t>
            </a:r>
            <a:r>
              <a:rPr lang="pl-PL" sz="8000" dirty="0"/>
              <a:t>15 sierpnia 1945 został kanonikiem kapituły katedralnej we </a:t>
            </a:r>
            <a:r>
              <a:rPr lang="pl-PL" sz="8000" dirty="0" smtClean="0"/>
              <a:t>Włocławku.</a:t>
            </a:r>
            <a:endParaRPr lang="pl-PL" sz="8000" dirty="0"/>
          </a:p>
          <a:p>
            <a:r>
              <a:rPr lang="pl-PL" sz="8000" dirty="0"/>
              <a:t>4 marca 1946 został prekonizowany przez papieża Piusa XII biskupem diecezjalnym diecezji </a:t>
            </a:r>
            <a:r>
              <a:rPr lang="pl-PL" sz="8000" dirty="0" smtClean="0"/>
              <a:t>lubelskiej.</a:t>
            </a:r>
            <a:r>
              <a:rPr lang="pl-PL" sz="8000" dirty="0"/>
              <a:t> Święcenia biskupie otrzymał 12 maja z rąk kard. Augusta </a:t>
            </a:r>
            <a:r>
              <a:rPr lang="pl-PL" sz="8000" dirty="0" smtClean="0"/>
              <a:t>Hlonda</a:t>
            </a:r>
            <a:r>
              <a:rPr lang="pl-PL" sz="8000" dirty="0"/>
              <a:t>, prymasa Polski na Jasnej </a:t>
            </a:r>
            <a:r>
              <a:rPr lang="pl-PL" sz="8000" dirty="0" smtClean="0"/>
              <a:t>Górze. </a:t>
            </a:r>
            <a:r>
              <a:rPr lang="pl-PL" sz="8000" dirty="0"/>
              <a:t>W swoim herbie biskupim umieścił słowa „Soli </a:t>
            </a:r>
            <a:r>
              <a:rPr lang="pl-PL" sz="8000" dirty="0" err="1"/>
              <a:t>Deo</a:t>
            </a:r>
            <a:r>
              <a:rPr lang="pl-PL" sz="8000" dirty="0"/>
              <a:t>” </a:t>
            </a:r>
            <a:endParaRPr lang="pl-PL" sz="8000" dirty="0" smtClean="0"/>
          </a:p>
          <a:p>
            <a:r>
              <a:rPr lang="pl-PL" sz="8000" dirty="0"/>
              <a:t>Służba Bogu przez </a:t>
            </a:r>
            <a:r>
              <a:rPr lang="pl-PL" sz="8000" dirty="0" smtClean="0"/>
              <a:t>Maryję była </a:t>
            </a:r>
            <a:r>
              <a:rPr lang="pl-PL" sz="8000" dirty="0"/>
              <a:t>widoczna w jego całym życiu. W dniach 22–24 maja 1946 po raz pierwszy uczestniczył w obradach Konferencji Episkopatu </a:t>
            </a:r>
            <a:r>
              <a:rPr lang="pl-PL" sz="8000" dirty="0" smtClean="0"/>
              <a:t>Polski. </a:t>
            </a:r>
            <a:r>
              <a:rPr lang="pl-PL" sz="8000" dirty="0"/>
              <a:t>Był najmłodszym (45 lat) członkiem tego </a:t>
            </a:r>
            <a:r>
              <a:rPr lang="pl-PL" sz="8000" dirty="0" smtClean="0"/>
              <a:t>gremium. </a:t>
            </a:r>
            <a:r>
              <a:rPr lang="pl-PL" sz="8000" dirty="0"/>
              <a:t>Uroczysty ingres odbył się 26 maja 1946 w </a:t>
            </a:r>
            <a:r>
              <a:rPr lang="pl-PL" sz="8000" dirty="0" smtClean="0"/>
              <a:t>Lublinie. </a:t>
            </a:r>
            <a:r>
              <a:rPr lang="pl-PL" sz="8000" dirty="0"/>
              <a:t>Objął funkcję Wielkiego Kanclerza KUL-u, na którym w latach 1947–1948 prowadził wykłady na Wydziale Prawa i Nauk </a:t>
            </a:r>
            <a:r>
              <a:rPr lang="pl-PL" sz="8000" dirty="0" smtClean="0"/>
              <a:t>Ekonomiczno-Społecznych. </a:t>
            </a:r>
            <a:r>
              <a:rPr lang="pl-PL" sz="8000" dirty="0"/>
              <a:t>Jako biskup lubelski w 1946 wznowił działalność Instytutu Wyższej Kultury Religijnej czy też założył Związek „</a:t>
            </a:r>
            <a:r>
              <a:rPr lang="pl-PL" sz="8000" dirty="0" smtClean="0"/>
              <a:t>Caritas’’.</a:t>
            </a:r>
            <a:endParaRPr lang="pl-PL" sz="8000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PRYMAS POLSKI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W archiwum prymasowskim w Warszawie znajduje się ostatnia wola będącego u schyłku życia prymasa Polski Augusta Hlonda, podyktowana osobistemu sekretarzowi ks. Antoniemu Baraniakowi, w której prosi listem do papieża Piusa </a:t>
            </a:r>
            <a:r>
              <a:rPr lang="pl-PL" dirty="0" smtClean="0"/>
              <a:t>XII o </a:t>
            </a:r>
            <a:r>
              <a:rPr lang="pl-PL" dirty="0"/>
              <a:t>mianowanie swoim następcą biskupa lubelskiego Stefana </a:t>
            </a:r>
            <a:r>
              <a:rPr lang="pl-PL" dirty="0" smtClean="0"/>
              <a:t>Wyszyńskiego. </a:t>
            </a:r>
            <a:r>
              <a:rPr lang="pl-PL" dirty="0"/>
              <a:t>12 listopada 1948 papież Pius XII na konsystorzu w Rzymie mianował arcybiskupem metropolitą gnieźnieńskim i warszawskim, a tym samym prymasem Polski, bp. Stefana </a:t>
            </a:r>
            <a:r>
              <a:rPr lang="pl-PL" dirty="0" smtClean="0"/>
              <a:t>Wyszyńskiego.</a:t>
            </a:r>
            <a:r>
              <a:rPr lang="pl-PL" dirty="0"/>
              <a:t> Bulla nominacyjna została podpisana przez papieża 16 </a:t>
            </a:r>
            <a:r>
              <a:rPr lang="pl-PL" dirty="0" smtClean="0"/>
              <a:t>listopada.</a:t>
            </a:r>
            <a:r>
              <a:rPr lang="pl-PL" dirty="0"/>
              <a:t> </a:t>
            </a:r>
            <a:r>
              <a:rPr lang="pl-PL" dirty="0" smtClean="0"/>
              <a:t>Ingres w</a:t>
            </a:r>
            <a:r>
              <a:rPr lang="pl-PL" dirty="0"/>
              <a:t> Gnieźnie odbył się 2 lutego 1949. Warto dodać, że w drodze jadącego samochodem prymasa spotkały szykany ze strony milicji, która wielokrotnie go zatrzymywała oraz legitymowała czy </a:t>
            </a:r>
            <a:r>
              <a:rPr lang="pl-PL" dirty="0" smtClean="0"/>
              <a:t>kontrolowała. </a:t>
            </a:r>
            <a:r>
              <a:rPr lang="pl-PL" dirty="0"/>
              <a:t>Ingres natomiast w Warszawie miał miejsce 6 lutego 1949. W okolicznościowej mowie, którą wówczas wygłosił powiedział m.in</a:t>
            </a:r>
            <a:r>
              <a:rPr lang="pl-PL" dirty="0" smtClean="0"/>
              <a:t>.:</a:t>
            </a:r>
            <a:endParaRPr lang="pl-PL" dirty="0"/>
          </a:p>
          <a:p>
            <a:r>
              <a:rPr lang="pl-PL" dirty="0"/>
              <a:t>29 listopada 1952 radiostacje niemal całego świata ogłosiły wiadomość o wyniesieniu przez papieża Piusa XII do godności kardynała, prymasa </a:t>
            </a:r>
            <a:r>
              <a:rPr lang="pl-PL" dirty="0" smtClean="0"/>
              <a:t>Polski, </a:t>
            </a:r>
            <a:r>
              <a:rPr lang="pl-PL" dirty="0"/>
              <a:t>a 12 stycznia 1953 na tajnym </a:t>
            </a:r>
            <a:r>
              <a:rPr lang="pl-PL" dirty="0" smtClean="0"/>
              <a:t>konsystorzu</a:t>
            </a:r>
            <a:r>
              <a:rPr lang="pl-PL" dirty="0"/>
              <a:t> w Rzymie został nominowany ostatecznie kardynałem oraz członkiem kolegium </a:t>
            </a:r>
            <a:r>
              <a:rPr lang="pl-PL" dirty="0" smtClean="0"/>
              <a:t>kardynalskiego. </a:t>
            </a:r>
            <a:r>
              <a:rPr lang="pl-PL" dirty="0"/>
              <a:t>Brał udział w czterech konklawe: w 1958, </a:t>
            </a:r>
            <a:r>
              <a:rPr lang="pl-PL" dirty="0" smtClean="0"/>
              <a:t>1963</a:t>
            </a:r>
            <a:r>
              <a:rPr lang="pl-PL" dirty="0"/>
              <a:t> oraz w sierpniu i październiku 1978. W 1958, kiedy oddano na niego kilka głosów, i w 1963 był jedynym przedstawicielem Europy Wschodniej.</a:t>
            </a:r>
          </a:p>
          <a:p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 BEATYFIKACYJNY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Z inicjatywy jego następcy oraz osobistego sekretarza, prymasa Polski kard. Józefa Glempa, przekonanego o świątobliwości jego życia, podjęto w 1988 starania celem wyniesienia go na </a:t>
            </a:r>
            <a:r>
              <a:rPr lang="pl-PL" dirty="0" smtClean="0"/>
              <a:t>ołtarze.</a:t>
            </a:r>
            <a:r>
              <a:rPr lang="pl-PL" dirty="0"/>
              <a:t> Konferencja Episkopatu </a:t>
            </a:r>
            <a:r>
              <a:rPr lang="pl-PL" dirty="0" smtClean="0"/>
              <a:t>Polski obradująca </a:t>
            </a:r>
            <a:r>
              <a:rPr lang="pl-PL" dirty="0"/>
              <a:t>na Jasnej </a:t>
            </a:r>
            <a:r>
              <a:rPr lang="pl-PL" dirty="0" smtClean="0"/>
              <a:t>Górze w </a:t>
            </a:r>
            <a:r>
              <a:rPr lang="pl-PL" dirty="0"/>
              <a:t>dniach 2–3 maja 1988 wydała pozytywną opinię o rozpoczęciu procesu jego </a:t>
            </a:r>
            <a:r>
              <a:rPr lang="pl-PL" dirty="0" smtClean="0"/>
              <a:t>beatyfikacji. </a:t>
            </a:r>
            <a:r>
              <a:rPr lang="pl-PL" dirty="0"/>
              <a:t>12 października 1988 postulatorem procesu diecezjalnego został mianowany ks. Jerzy Mrówczyński CR, a 15 października 1988, </a:t>
            </a:r>
            <a:r>
              <a:rPr lang="pl-PL" dirty="0" err="1"/>
              <a:t>wicepostulatorem</a:t>
            </a:r>
            <a:r>
              <a:rPr lang="pl-PL" dirty="0"/>
              <a:t> został były kapelan zmarłego prymasa, ks. Bronisław </a:t>
            </a:r>
            <a:r>
              <a:rPr lang="pl-PL" dirty="0" smtClean="0"/>
              <a:t>Piasecki </a:t>
            </a:r>
            <a:r>
              <a:rPr lang="pl-PL" dirty="0"/>
              <a:t> Stolica Apostolska 26 kwietnia 1989 wyraziła zgodę tzw. </a:t>
            </a:r>
            <a:r>
              <a:rPr lang="pl-PL" i="1" dirty="0"/>
              <a:t>nihil </a:t>
            </a:r>
            <a:r>
              <a:rPr lang="pl-PL" i="1" dirty="0" err="1"/>
              <a:t>obstat</a:t>
            </a:r>
            <a:r>
              <a:rPr lang="pl-PL" dirty="0"/>
              <a:t> na rozpoczęcie tego </a:t>
            </a:r>
            <a:r>
              <a:rPr lang="pl-PL" dirty="0" smtClean="0"/>
              <a:t>procesu. </a:t>
            </a:r>
            <a:r>
              <a:rPr lang="pl-PL" dirty="0"/>
              <a:t>14 maja 1989, dekretem prymasa Glempa mianowano trybunał beatyfikacyjny w następującym </a:t>
            </a:r>
            <a:r>
              <a:rPr lang="pl-PL" dirty="0" smtClean="0"/>
              <a:t>składzie: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TRYBUNAŁ BEATYFIKACYJNY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kard. Józef Glemp – przewodniczący trybunału</a:t>
            </a:r>
          </a:p>
          <a:p>
            <a:r>
              <a:rPr lang="pl-PL" dirty="0"/>
              <a:t>o. Gabriel Bartoszewski </a:t>
            </a:r>
            <a:r>
              <a:rPr lang="pl-PL" dirty="0" err="1"/>
              <a:t>OFMCap</a:t>
            </a:r>
            <a:r>
              <a:rPr lang="pl-PL" dirty="0"/>
              <a:t>. – promotor sprawiedliwości</a:t>
            </a:r>
          </a:p>
          <a:p>
            <a:r>
              <a:rPr lang="pl-PL" dirty="0"/>
              <a:t>bp Stanisław Kędziora – członek trybunału</a:t>
            </a:r>
          </a:p>
          <a:p>
            <a:r>
              <a:rPr lang="pl-PL" dirty="0"/>
              <a:t>ks. Grzegorz </a:t>
            </a:r>
            <a:r>
              <a:rPr lang="pl-PL" dirty="0" err="1" smtClean="0"/>
              <a:t>Kalwarczyk</a:t>
            </a:r>
            <a:r>
              <a:rPr lang="pl-PL" dirty="0"/>
              <a:t> – członek trybunału</a:t>
            </a:r>
          </a:p>
          <a:p>
            <a:r>
              <a:rPr lang="pl-PL" dirty="0"/>
              <a:t>ks. dr Andrzej Gałka – członek trybunału</a:t>
            </a:r>
          </a:p>
          <a:p>
            <a:r>
              <a:rPr lang="pl-PL" dirty="0"/>
              <a:t>ks. Andrzej Tokarski – notariusz procesu</a:t>
            </a:r>
          </a:p>
        </p:txBody>
      </p:sp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MIEJSCE PAMIĘCI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 </a:t>
            </a:r>
            <a:r>
              <a:rPr lang="pl-PL" dirty="0" err="1"/>
              <a:t>Bachledówce</a:t>
            </a:r>
            <a:r>
              <a:rPr lang="pl-PL" dirty="0"/>
              <a:t> nad wsią Czerwienne położone jest wzgórze, na którym w latach 1967–1973 okresowo przebywał na </a:t>
            </a:r>
            <a:r>
              <a:rPr lang="pl-PL" dirty="0" smtClean="0"/>
              <a:t>wypoczynku</a:t>
            </a:r>
            <a:r>
              <a:rPr lang="pl-PL" baseline="30000" dirty="0"/>
              <a:t>.</a:t>
            </a:r>
            <a:r>
              <a:rPr lang="pl-PL" dirty="0" smtClean="0"/>
              <a:t> </a:t>
            </a:r>
            <a:r>
              <a:rPr lang="pl-PL" dirty="0"/>
              <a:t>Mieszkał w drewnianej, piętrowej willi w stylu zakopiańskim, nazywanej „</a:t>
            </a:r>
            <a:r>
              <a:rPr lang="pl-PL" dirty="0" err="1"/>
              <a:t>Tebaibą</a:t>
            </a:r>
            <a:r>
              <a:rPr lang="pl-PL" dirty="0" smtClean="0"/>
              <a:t>”. </a:t>
            </a:r>
            <a:r>
              <a:rPr lang="pl-PL" dirty="0"/>
              <a:t>Jego obecność w tym miejscu upamiętnia specjalne epitafium z </a:t>
            </a:r>
            <a:r>
              <a:rPr lang="pl-PL" dirty="0" smtClean="0"/>
              <a:t>1986. </a:t>
            </a:r>
            <a:r>
              <a:rPr lang="pl-PL" dirty="0"/>
              <a:t>Ponadto jego imieniem nazwano drogę wiodącą z Czerwiennego na szczyt </a:t>
            </a:r>
            <a:r>
              <a:rPr lang="pl-PL" dirty="0" err="1"/>
              <a:t>Bachledówki</a:t>
            </a:r>
            <a:r>
              <a:rPr lang="pl-PL" dirty="0"/>
              <a:t>.</a:t>
            </a:r>
          </a:p>
          <a:p>
            <a:r>
              <a:rPr lang="pl-PL" dirty="0"/>
              <a:t>Archiwum tekstów i zdjęć oraz bibliotekę multimedialną o jego nauczaniu gromadzi powstały w 2000, Dom Pamięci Stefana Kardynała Wyszyńskiego w </a:t>
            </a:r>
            <a:r>
              <a:rPr lang="pl-PL" dirty="0" smtClean="0"/>
              <a:t>Częstochowie (w </a:t>
            </a:r>
            <a:r>
              <a:rPr lang="pl-PL" dirty="0"/>
              <a:t>pobliżu Jasnej Góry), utworzony przez Fundację „Dziedzictwo Stefana Kardynała Wyszyńskiego</a:t>
            </a:r>
            <a:r>
              <a:rPr lang="pl-PL" dirty="0" smtClean="0"/>
              <a:t>”</a:t>
            </a:r>
            <a:r>
              <a:rPr lang="pl-PL" baseline="30000" dirty="0"/>
              <a:t>.</a:t>
            </a:r>
            <a:endParaRPr lang="pl-PL" dirty="0"/>
          </a:p>
          <a:p>
            <a:r>
              <a:rPr lang="pl-PL" dirty="0"/>
              <a:t>W Komańczy (gdzie był internowany) znajduje się izba </a:t>
            </a:r>
            <a:r>
              <a:rPr lang="pl-PL" dirty="0" smtClean="0"/>
              <a:t>pamięci,  </a:t>
            </a:r>
            <a:r>
              <a:rPr lang="pl-PL" dirty="0"/>
              <a:t>z pozostawionymi przez niego </a:t>
            </a:r>
            <a:r>
              <a:rPr lang="pl-PL" dirty="0" smtClean="0"/>
              <a:t>pamiątkami</a:t>
            </a:r>
            <a:r>
              <a:rPr lang="pl-PL" baseline="30000" dirty="0" smtClean="0"/>
              <a:t>.</a:t>
            </a:r>
            <a:r>
              <a:rPr lang="pl-PL" dirty="0" smtClean="0"/>
              <a:t>  Ponadto </a:t>
            </a:r>
            <a:r>
              <a:rPr lang="pl-PL" dirty="0"/>
              <a:t>umieszczono tu dwie tablice pamiątkowe: jedną w celi w której przebywał, a drugą informującą o napisaniu przez niego tekstu Jasnogórskich Ślubów Narodu Polskiego oraz Wielkiej Nowenny </a:t>
            </a:r>
            <a:r>
              <a:rPr lang="pl-PL" dirty="0" smtClean="0"/>
              <a:t>Tysiąclecia. </a:t>
            </a:r>
            <a:r>
              <a:rPr lang="pl-PL" dirty="0"/>
              <a:t>Przed frontonem budynku postawiono pomnik jemu </a:t>
            </a:r>
            <a:r>
              <a:rPr lang="pl-PL" dirty="0" smtClean="0"/>
              <a:t>poświęcony</a:t>
            </a:r>
            <a:r>
              <a:rPr lang="pl-PL" baseline="30000" dirty="0"/>
              <a:t>.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ZWIĄZEK Z KAROLEM WOJTYŁĄ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Wiadomo jest, że prymas, wnioskując do Stolicy Apostolskiej w 1958 o powołanie na sufragana krakowskiego ks. Karola </a:t>
            </a:r>
            <a:r>
              <a:rPr lang="pl-PL" dirty="0" smtClean="0"/>
              <a:t>Wojtyłę</a:t>
            </a:r>
            <a:r>
              <a:rPr lang="pl-PL" baseline="30000" dirty="0"/>
              <a:t>,</a:t>
            </a:r>
            <a:r>
              <a:rPr lang="pl-PL" dirty="0" smtClean="0"/>
              <a:t> </a:t>
            </a:r>
            <a:r>
              <a:rPr lang="pl-PL" dirty="0"/>
              <a:t>musiał go już w pewien sposób znać.</a:t>
            </a:r>
          </a:p>
          <a:p>
            <a:r>
              <a:rPr lang="pl-PL" dirty="0"/>
              <a:t>22 października 1978 uczestniczył w inauguracji </a:t>
            </a:r>
            <a:r>
              <a:rPr lang="pl-PL" u="sng" dirty="0" smtClean="0"/>
              <a:t>pontyfikatu </a:t>
            </a:r>
            <a:r>
              <a:rPr lang="pl-PL" dirty="0" smtClean="0"/>
              <a:t>Jana </a:t>
            </a:r>
            <a:r>
              <a:rPr lang="pl-PL" dirty="0"/>
              <a:t>Pawła II. Przystąpił do homagium, czyli uroczystego złożenia hołdu nowemu papieżowi przez kardynałów. Gdy prymas Wyszyński całował papieża w pierścień, Jan Paweł II na znak szacunku dla Wyszyńskiego uniósł się z tronu, ucałował go w rękę i uścisnął. Następnego dnia (23 października) podczas spotkania papieża z przybyłymi do Rzymu Polakami w auli Pawła VI, doszło do podobnego zdarzenia w którym oboje objęli się w długim uścisku, po którym Jan Paweł II </a:t>
            </a:r>
            <a:r>
              <a:rPr lang="pl-PL" dirty="0" smtClean="0"/>
              <a:t>powiedział: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SŁOWA JANA PAWŁA 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i="1" dirty="0"/>
              <a:t>Nie byłoby na Stolicy Piotrowej tego Papieża Polaka, który dziś pełen bojaźni Bożej, ale i pełen ufności rozpoczyna nowy pontyfikat, gdyby nie było Twojej wiary, nie cofającej się przed więzieniem i cierpieniem. Twojej heroicznej nadziei, Twego zawierzenia bez reszty Matce Kościoła, gdyby nie było Jasnej Góry i tego całego okresu dziejów Kościoła w Ojczyźnie naszej, które związane są z Twoim biskupim i prymasowskim posługiwaniem.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00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PREZENTACJĘ WYKONAŁA</a:t>
            </a:r>
            <a:br>
              <a:rPr lang="pl-PL" dirty="0" smtClean="0"/>
            </a:br>
            <a:r>
              <a:rPr lang="pl-PL" dirty="0" smtClean="0"/>
              <a:t>NATALIA SADOWSKA 7a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KARDYNAŁ WYSZYŃSKI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A w domu nad moim łóżkiem wisiały dwa obrazy: Matki Bożej Częstochowskiej i Matki Bożej Ostrobramskiej. I chociaż w </a:t>
            </a:r>
            <a:r>
              <a:rPr lang="pl-PL" i="1" dirty="0" err="1"/>
              <a:t>onym</a:t>
            </a:r>
            <a:r>
              <a:rPr lang="pl-PL" i="1" dirty="0"/>
              <a:t> czasie do modlitwy skłonny nie byłem, zawsze cierpiąc na kolana, zwłaszcza w czasie wieczornego różańca, jaki był zwyczajem naszego domu, to jednak po obudzeniu się długo przyglądałem się tej Czarnej Pani i tej Białej.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KARDYNAŁ WYSZYŃSKI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Stefan nie był od razu taki święty! Lubił dziewczęta ciągnąć za włosy. A jeśli nie chcieliśmy, aby była klasówka, wylewaliśmy atrament z kałamarzy albo zapychaliśmy go bibułą.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RODZINA</a:t>
            </a:r>
            <a:endParaRPr lang="pl-PL" dirty="0"/>
          </a:p>
        </p:txBody>
      </p:sp>
      <p:pic>
        <p:nvPicPr>
          <p:cNvPr id="4" name="Symbol zastępczy zawartości 3" descr="scaled_58c694a6552e9PIC_43-1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132856"/>
            <a:ext cx="7098476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ŻYCIORYS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Urodził się 3 sierpnia 1901 o godzinie </a:t>
            </a:r>
            <a:r>
              <a:rPr lang="pl-PL" dirty="0" smtClean="0"/>
              <a:t>3:00</a:t>
            </a:r>
            <a:r>
              <a:rPr lang="pl-PL" baseline="30000" dirty="0"/>
              <a:t> </a:t>
            </a:r>
            <a:r>
              <a:rPr lang="pl-PL" dirty="0" smtClean="0"/>
              <a:t>w</a:t>
            </a:r>
            <a:r>
              <a:rPr lang="pl-PL" dirty="0"/>
              <a:t> Zuzeli nad Bugiem na </a:t>
            </a:r>
            <a:r>
              <a:rPr lang="pl-PL" dirty="0" smtClean="0"/>
              <a:t>Ziemi nurskiej</a:t>
            </a:r>
            <a:r>
              <a:rPr lang="pl-PL" dirty="0"/>
              <a:t> (pogranicze Mazowsza i Podlasia) jako drugie dziecko </a:t>
            </a:r>
            <a:r>
              <a:rPr lang="pl-PL" dirty="0" smtClean="0"/>
              <a:t>wielodzietnej</a:t>
            </a:r>
            <a:r>
              <a:rPr lang="pl-PL" baseline="30000" dirty="0"/>
              <a:t> </a:t>
            </a:r>
            <a:r>
              <a:rPr lang="pl-PL" dirty="0" smtClean="0"/>
              <a:t>rodziny </a:t>
            </a:r>
            <a:r>
              <a:rPr lang="pl-PL" dirty="0"/>
              <a:t>rolników: </a:t>
            </a:r>
            <a:r>
              <a:rPr lang="pl-PL" dirty="0" smtClean="0"/>
              <a:t>Stanisława</a:t>
            </a:r>
            <a:r>
              <a:rPr lang="pl-PL" dirty="0"/>
              <a:t> (organisty miejscowego kościoła) i Julianny z d. </a:t>
            </a:r>
            <a:r>
              <a:rPr lang="pl-PL" dirty="0" smtClean="0"/>
              <a:t>Karp. </a:t>
            </a:r>
            <a:r>
              <a:rPr lang="pl-PL" dirty="0"/>
              <a:t>Tego samego dnia został ochrzczony w </a:t>
            </a:r>
            <a:r>
              <a:rPr lang="pl-PL" dirty="0" smtClean="0"/>
              <a:t>parafii Przemienienia </a:t>
            </a:r>
            <a:r>
              <a:rPr lang="pl-PL" dirty="0"/>
              <a:t>Pańskiego w </a:t>
            </a:r>
            <a:r>
              <a:rPr lang="pl-PL" dirty="0" smtClean="0"/>
              <a:t>Zuzeli</a:t>
            </a:r>
            <a:r>
              <a:rPr lang="pl-PL" dirty="0"/>
              <a:t> z rąk proboszcza ks. Antoniego Lipowskiego. W religijnej atmosferze domu rodzinnego uformował i pogłębił swoją wiarę, szczególnie kultu maryjnego, co było powodem wyboru przyszłej drogi życia konsekrowanego. W przemówieniu z 13 czerwca 1971 jakie wygłosił w Zuzeli tak wspominał okres dzieciństwa</a:t>
            </a:r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ŻYCIORYS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 1910 rodzina przeniosła się do Andrzejewa, gdzie uczęszczał do trzeciej klasy szkoły podstawowej z rosyjskim językiem nauczania (Polska była wówczas pod zaborami</a:t>
            </a:r>
            <a:r>
              <a:rPr lang="pl-PL" dirty="0" smtClean="0"/>
              <a:t>)</a:t>
            </a:r>
            <a:r>
              <a:rPr lang="pl-PL" baseline="30000" dirty="0"/>
              <a:t>.</a:t>
            </a:r>
            <a:r>
              <a:rPr lang="pl-PL" dirty="0" smtClean="0"/>
              <a:t> </a:t>
            </a:r>
            <a:r>
              <a:rPr lang="pl-PL" dirty="0"/>
              <a:t>Tutaj popadł w konflikt z nauczycielem, za nieposłuszeństwo jego metodzie wychowawczej, co było powodem wyrzucenia ze </a:t>
            </a:r>
            <a:r>
              <a:rPr lang="pl-PL" dirty="0" smtClean="0"/>
              <a:t>szkoły. </a:t>
            </a:r>
            <a:r>
              <a:rPr lang="pl-PL" dirty="0"/>
              <a:t>Umierająca matka w 1910 dała mu do zrozumienia, że jej wolą i matczyną intuicją jest by został </a:t>
            </a:r>
            <a:r>
              <a:rPr lang="pl-PL" dirty="0" smtClean="0"/>
              <a:t>kapłanem. </a:t>
            </a:r>
            <a:r>
              <a:rPr lang="pl-PL" dirty="0"/>
              <a:t>Powiedziała mu wówczas w tajemniczych </a:t>
            </a:r>
            <a:r>
              <a:rPr lang="pl-PL" dirty="0" smtClean="0"/>
              <a:t>słowach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ŻYCIORYS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Jego szkolny kolega z ławki w Zuzeli Franciszek Jastrzębski, tak go </a:t>
            </a:r>
            <a:r>
              <a:rPr lang="pl-PL" dirty="0" smtClean="0"/>
              <a:t>wspomina</a:t>
            </a:r>
          </a:p>
          <a:p>
            <a:r>
              <a:rPr lang="pl-PL" dirty="0"/>
              <a:t>Na naukę nie lubił poświęcać zbyt wiele czasu, a zwłaszcza na matematykę, której – jak sam przyznawał – najbardziej nie </a:t>
            </a:r>
            <a:r>
              <a:rPr lang="pl-PL" dirty="0" smtClean="0"/>
              <a:t>lubił. </a:t>
            </a:r>
            <a:r>
              <a:rPr lang="pl-PL" dirty="0"/>
              <a:t>Wolał się bawić w domu z </a:t>
            </a:r>
            <a:r>
              <a:rPr lang="pl-PL" dirty="0" smtClean="0"/>
              <a:t>siostrami. </a:t>
            </a:r>
            <a:r>
              <a:rPr lang="pl-PL" dirty="0"/>
              <a:t>Podczas zabawy zdarzyło się, że tak bardzo się na nie zdenerwował, że rozpruł ich szmaciane lalki i spalił je w </a:t>
            </a:r>
            <a:r>
              <a:rPr lang="pl-PL" dirty="0" smtClean="0"/>
              <a:t>piecu. </a:t>
            </a:r>
            <a:r>
              <a:rPr lang="pl-PL" dirty="0"/>
              <a:t>Gdy ojciec zabierał się do wymierzenia mu kary, schował się pod </a:t>
            </a:r>
            <a:r>
              <a:rPr lang="pl-PL" dirty="0" smtClean="0"/>
              <a:t>pianino. </a:t>
            </a:r>
            <a:r>
              <a:rPr lang="pl-PL" dirty="0"/>
              <a:t>Siostry solidarnie stanęły wtedy w jego obronie, mówiąc: „On się poprawi, nawróci...” „Jak widzicie, nawróciłem się!” – żartował później w jednym z </a:t>
            </a:r>
            <a:r>
              <a:rPr lang="pl-PL" dirty="0" smtClean="0"/>
              <a:t>kazań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PREZBITER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Święcenia kapłańskie, które zostały przełożone z 29 czerwca z powodu jego choroby </a:t>
            </a:r>
            <a:r>
              <a:rPr lang="pl-PL" dirty="0" smtClean="0"/>
              <a:t>płuc, </a:t>
            </a:r>
            <a:r>
              <a:rPr lang="pl-PL" dirty="0"/>
              <a:t>przyjął 3 sierpnia 1924 (w dniu swoich 23. urodzin) w kaplicy Matki Bożej we włocławskiej bazylice katedralnej z rąk biskupa Wojciecha </a:t>
            </a:r>
            <a:r>
              <a:rPr lang="pl-PL" dirty="0" smtClean="0"/>
              <a:t>Owczarka. </a:t>
            </a:r>
            <a:r>
              <a:rPr lang="pl-PL" dirty="0"/>
              <a:t>Mszę prymicyjną odprawił 5 sierpnia w kaplicy Matki Boskiej Częstochowskiej na Jasnej </a:t>
            </a:r>
            <a:r>
              <a:rPr lang="pl-PL" dirty="0" smtClean="0"/>
              <a:t>Górze. </a:t>
            </a:r>
            <a:r>
              <a:rPr lang="pl-PL" dirty="0"/>
              <a:t>Następnie po odbytej kuracji, w październiku 1924 został wikariuszem we włocławskiej parafii katedralnej oraz m.in. redaktorem dziennika diecezjalnego „Słowo Kujawskie” (1924–1925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PREZBITER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W latach 1925–1929 był studentem Wydziału Prawa Kanonicznego oraz Wydziału Prawa i Nauk Ekonomiczno-Społecznych Katolickiego Uniwersytetu Lubelskiego, pod kierunkiem ks. prof. Antoniego Szymańskiego, który ukończył 22 czerwca 1929 doktoratem z prawa </a:t>
            </a:r>
            <a:r>
              <a:rPr lang="pl-PL" dirty="0" smtClean="0"/>
              <a:t>kanonicznego</a:t>
            </a:r>
            <a:r>
              <a:rPr lang="pl-PL" dirty="0"/>
              <a:t> pisząc pracę na temat </a:t>
            </a:r>
            <a:r>
              <a:rPr lang="pl-PL" i="1" dirty="0"/>
              <a:t>Prawa rodziny, Kościoła i państwa do </a:t>
            </a:r>
            <a:r>
              <a:rPr lang="pl-PL" i="1" dirty="0" smtClean="0"/>
              <a:t>szkoły</a:t>
            </a:r>
            <a:r>
              <a:rPr lang="pl-PL" baseline="30000" dirty="0" smtClean="0"/>
              <a:t>[</a:t>
            </a:r>
            <a:r>
              <a:rPr lang="pl-PL" dirty="0" smtClean="0"/>
              <a:t>. </a:t>
            </a:r>
            <a:r>
              <a:rPr lang="pl-PL" dirty="0"/>
              <a:t>W okresie studiów działał społecznie, m.in. w Stowarzyszeniu Katolickiej Młodzieży Akademickiej „</a:t>
            </a:r>
            <a:r>
              <a:rPr lang="pl-PL" dirty="0" smtClean="0"/>
              <a:t>Odrodzenie” oraz </a:t>
            </a:r>
            <a:r>
              <a:rPr lang="pl-PL" dirty="0"/>
              <a:t>w „Bratniej Pomocy</a:t>
            </a:r>
            <a:r>
              <a:rPr lang="pl-PL" dirty="0" smtClean="0"/>
              <a:t>”. </a:t>
            </a:r>
            <a:r>
              <a:rPr lang="pl-PL" dirty="0"/>
              <a:t>Po ukończeniu studiów w okresie 1929–1930 odbył podróże studyjne w celu obserwacji rozwoju katolickiej myśli społecznej po niektórych krajach europejskich: Austrii, Włoszech, Francji, Belgii, </a:t>
            </a:r>
            <a:r>
              <a:rPr lang="pl-PL" dirty="0" smtClean="0"/>
              <a:t>Holandii</a:t>
            </a:r>
            <a:r>
              <a:rPr lang="pl-PL" dirty="0"/>
              <a:t> i </a:t>
            </a:r>
            <a:r>
              <a:rPr lang="pl-PL" dirty="0" smtClean="0"/>
              <a:t>Niemczech.</a:t>
            </a:r>
            <a:endParaRPr lang="pl-PL" dirty="0"/>
          </a:p>
        </p:txBody>
      </p:sp>
    </p:spTree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</TotalTime>
  <Words>339</Words>
  <Application>Microsoft Office PowerPoint</Application>
  <PresentationFormat>Pokaz na ekranie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Wielkomiejski</vt:lpstr>
      <vt:lpstr>KARDYNAŁ STEFAN WYSZYŃSKI</vt:lpstr>
      <vt:lpstr>KARDYNAŁ WYSZYŃSKI</vt:lpstr>
      <vt:lpstr>KARDYNAŁ WYSZYŃSKI</vt:lpstr>
      <vt:lpstr>RODZINA</vt:lpstr>
      <vt:lpstr>ŻYCIORYS</vt:lpstr>
      <vt:lpstr>ŻYCIORYS</vt:lpstr>
      <vt:lpstr>ŻYCIORYS</vt:lpstr>
      <vt:lpstr>PREZBITER</vt:lpstr>
      <vt:lpstr>PREZBITER</vt:lpstr>
      <vt:lpstr>PREZBITER</vt:lpstr>
      <vt:lpstr>BISKUP LUBELSKI</vt:lpstr>
      <vt:lpstr>PRYMAS POLSKI</vt:lpstr>
      <vt:lpstr>PROCES BEATYFIKACYJNY</vt:lpstr>
      <vt:lpstr>TRYBUNAŁ BEATYFIKACYJNY</vt:lpstr>
      <vt:lpstr>MIEJSCE PAMIĘCI</vt:lpstr>
      <vt:lpstr>ZWIĄZEK Z KAROLEM WOJTYŁĄ</vt:lpstr>
      <vt:lpstr>SŁOWA JANA PAWŁA II</vt:lpstr>
      <vt:lpstr>PREZENTACJĘ WYKONAŁA NATALIA SADOWSKA 7a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KARDYNAŁ STEFAN WYSZYŃSKI</dc:title>
  <dc:creator>Użytkownik systemu Windows</dc:creator>
  <cp:lastModifiedBy>elzbieta_piontek@wp.pl</cp:lastModifiedBy>
  <cp:revision>4</cp:revision>
  <dcterms:created xsi:type="dcterms:W3CDTF">2020-05-19T15:32:29Z</dcterms:created>
  <dcterms:modified xsi:type="dcterms:W3CDTF">2020-05-26T21:41:37Z</dcterms:modified>
</cp:coreProperties>
</file>