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sldIdLst>
    <p:sldId id="256" r:id="rId2"/>
    <p:sldId id="257" r:id="rId3"/>
    <p:sldId id="263" r:id="rId4"/>
    <p:sldId id="258" r:id="rId5"/>
    <p:sldId id="26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A27D8-CFE2-4520-A40D-55FE174BF224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CAF2E-147F-4FCE-BF29-72A84187083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CAF2E-147F-4FCE-BF29-72A84187083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5442B6-FC43-47B2-9EE2-8390D88134E6}" type="datetimeFigureOut">
              <a:rPr lang="pl-PL" smtClean="0"/>
              <a:pPr/>
              <a:t>2020-05-29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89D6C8-C9B0-4EDD-8C51-68FE9650B33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Wiara_(chrze%C5%9Bcija%C5%84stwo)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l.wikipedia.org/wiki/Ko%C5%9Bci%C3%B3%C5%82_powszechny" TargetMode="External"/><Relationship Id="rId4" Type="http://schemas.openxmlformats.org/officeDocument/2006/relationships/hyperlink" Target="https://pl.wikipedia.org/wiki/%C5%81ask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476672"/>
            <a:ext cx="8229600" cy="1080120"/>
          </a:xfrm>
        </p:spPr>
        <p:txBody>
          <a:bodyPr/>
          <a:lstStyle/>
          <a:p>
            <a:r>
              <a:rPr lang="pl-PL" dirty="0" smtClean="0"/>
              <a:t>Prymas tysiąclecia</a:t>
            </a:r>
            <a:endParaRPr lang="pl-PL" dirty="0"/>
          </a:p>
        </p:txBody>
      </p:sp>
      <p:pic>
        <p:nvPicPr>
          <p:cNvPr id="6" name="Obraz 5" descr="pobrane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916832"/>
            <a:ext cx="3888432" cy="3094397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pole tekstowe 6"/>
          <p:cNvSpPr txBox="1"/>
          <p:nvPr/>
        </p:nvSpPr>
        <p:spPr>
          <a:xfrm>
            <a:off x="2987824" y="5445224"/>
            <a:ext cx="25362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1901- 1981</a:t>
            </a:r>
            <a:endParaRPr lang="pl-PL" sz="4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219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Stosunki z władzami komunistycznymi</a:t>
            </a:r>
            <a:endParaRPr lang="pl-PL" dirty="0"/>
          </a:p>
        </p:txBody>
      </p:sp>
      <p:pic>
        <p:nvPicPr>
          <p:cNvPr id="5" name="Symbol zastępczy zawartości 4" descr="images (1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5" y="1772816"/>
            <a:ext cx="2592289" cy="3888431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W latach 1957-1958 przeprowadził obchody Tysiąclecia </a:t>
            </a:r>
            <a:r>
              <a:rPr lang="pl-PL" dirty="0" smtClean="0">
                <a:solidFill>
                  <a:srgbClr val="FFFF99"/>
                </a:solidFill>
              </a:rPr>
              <a:t> Chrztu </a:t>
            </a:r>
            <a:r>
              <a:rPr lang="pl-PL" dirty="0" smtClean="0">
                <a:solidFill>
                  <a:srgbClr val="FFFF99"/>
                </a:solidFill>
              </a:rPr>
              <a:t>Polski, w 1965 uczestniczył w obradach Soboru </a:t>
            </a:r>
            <a:r>
              <a:rPr lang="pl-PL" dirty="0" smtClean="0">
                <a:solidFill>
                  <a:srgbClr val="FFFF99"/>
                </a:solidFill>
              </a:rPr>
              <a:t> Watykańskiego</a:t>
            </a:r>
            <a:r>
              <a:rPr lang="pl-PL" dirty="0" smtClean="0">
                <a:solidFill>
                  <a:srgbClr val="FFFF99"/>
                </a:solidFill>
              </a:rPr>
              <a:t>, wspierał działania środowisk katolickich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W czasie polskiego sierpnia 1980, w trosce </a:t>
            </a:r>
            <a:r>
              <a:rPr lang="pl-PL" dirty="0" smtClean="0">
                <a:solidFill>
                  <a:srgbClr val="FFFF99"/>
                </a:solidFill>
              </a:rPr>
              <a:t>o </a:t>
            </a:r>
            <a:r>
              <a:rPr lang="pl-PL" dirty="0" smtClean="0">
                <a:solidFill>
                  <a:srgbClr val="FFFF99"/>
                </a:solidFill>
              </a:rPr>
              <a:t>pokój i dobro narodu, ustawicznie wzywał </a:t>
            </a: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       do </a:t>
            </a:r>
            <a:r>
              <a:rPr lang="pl-PL" dirty="0" smtClean="0">
                <a:solidFill>
                  <a:srgbClr val="FFFF99"/>
                </a:solidFill>
              </a:rPr>
              <a:t>rozwagi i odpowiedzialności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None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W latach 1980-1981 Wyszyński pośredniczył </a:t>
            </a:r>
            <a:r>
              <a:rPr lang="pl-PL" dirty="0" smtClean="0">
                <a:solidFill>
                  <a:srgbClr val="FFFF99"/>
                </a:solidFill>
              </a:rPr>
              <a:t> w </a:t>
            </a:r>
            <a:r>
              <a:rPr lang="pl-PL" dirty="0" smtClean="0">
                <a:solidFill>
                  <a:srgbClr val="FFFF99"/>
                </a:solidFill>
              </a:rPr>
              <a:t>rozmowach miedzy władzami PRL, a </a:t>
            </a: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       solidarnością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l-PL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advTm="10562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Przyjaźń z </a:t>
            </a:r>
            <a:r>
              <a:rPr lang="pl-PL" b="0" dirty="0" smtClean="0"/>
              <a:t>Karolem Wojtyłą</a:t>
            </a:r>
            <a:endParaRPr lang="pl-PL" dirty="0"/>
          </a:p>
        </p:txBody>
      </p:sp>
      <p:pic>
        <p:nvPicPr>
          <p:cNvPr id="5" name="Symbol zastępczy zawartości 4" descr="pobrane (1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00808"/>
            <a:ext cx="2886075" cy="144016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l-PL" sz="1200" dirty="0" smtClean="0">
                <a:solidFill>
                  <a:srgbClr val="FFFF99"/>
                </a:solidFill>
              </a:rPr>
              <a:t>Jan Paweł II wspomina prymasa w swoim testamencie </a:t>
            </a:r>
            <a:r>
              <a:rPr lang="pl-PL" sz="1200" dirty="0" smtClean="0">
                <a:solidFill>
                  <a:srgbClr val="FFFF99"/>
                </a:solidFill>
              </a:rPr>
              <a:t>słowami</a:t>
            </a:r>
            <a:r>
              <a:rPr lang="pl-PL" sz="1200" dirty="0" smtClean="0">
                <a:solidFill>
                  <a:srgbClr val="FFFF99"/>
                </a:solidFill>
              </a:rPr>
              <a:t>: "Kiedy w dniu 16 października 1978 </a:t>
            </a:r>
            <a:r>
              <a:rPr lang="pl-PL" sz="1200" dirty="0" smtClean="0">
                <a:solidFill>
                  <a:srgbClr val="FFFF99"/>
                </a:solidFill>
              </a:rPr>
              <a:t> konklawe  kardynałów </a:t>
            </a:r>
            <a:r>
              <a:rPr lang="pl-PL" sz="1200" dirty="0" smtClean="0">
                <a:solidFill>
                  <a:srgbClr val="FFFF99"/>
                </a:solidFill>
              </a:rPr>
              <a:t>wybrało Jana Pawła II, Prymas Polski kard. </a:t>
            </a:r>
          </a:p>
          <a:p>
            <a:pPr>
              <a:buNone/>
            </a:pPr>
            <a:r>
              <a:rPr lang="pl-PL" sz="1200" dirty="0" smtClean="0">
                <a:solidFill>
                  <a:srgbClr val="FFFF99"/>
                </a:solidFill>
              </a:rPr>
              <a:t>           Stefan </a:t>
            </a:r>
            <a:r>
              <a:rPr lang="pl-PL" sz="1200" dirty="0" smtClean="0">
                <a:solidFill>
                  <a:srgbClr val="FFFF99"/>
                </a:solidFill>
              </a:rPr>
              <a:t>Wyszyński powiedział do mnie: </a:t>
            </a:r>
            <a:r>
              <a:rPr lang="pl-PL" sz="1200" dirty="0" smtClean="0">
                <a:solidFill>
                  <a:schemeClr val="bg1"/>
                </a:solidFill>
              </a:rPr>
              <a:t>«Zadaniem </a:t>
            </a:r>
            <a:r>
              <a:rPr lang="pl-PL" sz="1200" dirty="0" smtClean="0">
                <a:solidFill>
                  <a:schemeClr val="bg1"/>
                </a:solidFill>
              </a:rPr>
              <a:t>nowego </a:t>
            </a:r>
            <a:r>
              <a:rPr lang="pl-PL" sz="1200" dirty="0" smtClean="0">
                <a:solidFill>
                  <a:schemeClr val="bg1"/>
                </a:solidFill>
              </a:rPr>
              <a:t>papieża będzie wprowadzić Kościół w Trzecie </a:t>
            </a:r>
            <a:r>
              <a:rPr lang="pl-PL" sz="1200" dirty="0" smtClean="0">
                <a:solidFill>
                  <a:schemeClr val="bg1"/>
                </a:solidFill>
              </a:rPr>
              <a:t>Tysiąclecie</a:t>
            </a:r>
            <a:r>
              <a:rPr lang="pl-PL" sz="1200" dirty="0" smtClean="0">
                <a:solidFill>
                  <a:schemeClr val="bg1"/>
                </a:solidFill>
              </a:rPr>
              <a:t>». </a:t>
            </a:r>
            <a:endParaRPr lang="pl-PL" sz="12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sz="1200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1200" dirty="0" smtClean="0">
                <a:solidFill>
                  <a:srgbClr val="FFFF99"/>
                </a:solidFill>
              </a:rPr>
              <a:t>Nie </a:t>
            </a:r>
            <a:r>
              <a:rPr lang="pl-PL" sz="1200" dirty="0" smtClean="0">
                <a:solidFill>
                  <a:srgbClr val="FFFF99"/>
                </a:solidFill>
              </a:rPr>
              <a:t>wiem, czy przytaczam to zdanie </a:t>
            </a:r>
            <a:r>
              <a:rPr lang="pl-PL" sz="1200" dirty="0" smtClean="0">
                <a:solidFill>
                  <a:srgbClr val="FFFF99"/>
                </a:solidFill>
              </a:rPr>
              <a:t>dosłownie</a:t>
            </a:r>
            <a:r>
              <a:rPr lang="pl-PL" sz="1200" dirty="0" smtClean="0">
                <a:solidFill>
                  <a:srgbClr val="FFFF99"/>
                </a:solidFill>
              </a:rPr>
              <a:t>, ale taki z pewnością był sens tego, co </a:t>
            </a:r>
            <a:r>
              <a:rPr lang="pl-PL" sz="1200" dirty="0" smtClean="0">
                <a:solidFill>
                  <a:srgbClr val="FFFF99"/>
                </a:solidFill>
              </a:rPr>
              <a:t>wówczas </a:t>
            </a:r>
            <a:r>
              <a:rPr lang="pl-PL" sz="1200" dirty="0" smtClean="0">
                <a:solidFill>
                  <a:srgbClr val="FFFF99"/>
                </a:solidFill>
              </a:rPr>
              <a:t>usłyszałem. Wypowiedział je zaś Człowiek, </a:t>
            </a:r>
            <a:r>
              <a:rPr lang="pl-PL" sz="1200" dirty="0" smtClean="0">
                <a:solidFill>
                  <a:srgbClr val="FFFF99"/>
                </a:solidFill>
              </a:rPr>
              <a:t>który </a:t>
            </a:r>
            <a:r>
              <a:rPr lang="pl-PL" sz="1200" dirty="0" smtClean="0">
                <a:solidFill>
                  <a:srgbClr val="FFFF99"/>
                </a:solidFill>
              </a:rPr>
              <a:t>przeszedł do historii jako Prymas Tysiąclecia. </a:t>
            </a:r>
            <a:r>
              <a:rPr lang="pl-PL" sz="1200" dirty="0" smtClean="0">
                <a:solidFill>
                  <a:srgbClr val="FFFF99"/>
                </a:solidFill>
              </a:rPr>
              <a:t>Wielki </a:t>
            </a:r>
            <a:r>
              <a:rPr lang="pl-PL" sz="1200" dirty="0" smtClean="0">
                <a:solidFill>
                  <a:srgbClr val="FFFF99"/>
                </a:solidFill>
              </a:rPr>
              <a:t>Prymas. Byłem świadkiem Jego posłannictwa, </a:t>
            </a:r>
            <a:r>
              <a:rPr lang="pl-PL" sz="1200" dirty="0" smtClean="0">
                <a:solidFill>
                  <a:srgbClr val="FFFF99"/>
                </a:solidFill>
              </a:rPr>
              <a:t>Jego </a:t>
            </a:r>
            <a:r>
              <a:rPr lang="pl-PL" sz="1200" dirty="0" smtClean="0">
                <a:solidFill>
                  <a:srgbClr val="FFFF99"/>
                </a:solidFill>
              </a:rPr>
              <a:t>heroicznego zawierzenia. Jego zmagań i Jego </a:t>
            </a:r>
            <a:r>
              <a:rPr lang="pl-PL" sz="1200" dirty="0" smtClean="0">
                <a:solidFill>
                  <a:srgbClr val="FFFF99"/>
                </a:solidFill>
              </a:rPr>
              <a:t>zwycięstwa</a:t>
            </a:r>
            <a:r>
              <a:rPr lang="pl-PL" sz="1200" dirty="0" smtClean="0">
                <a:solidFill>
                  <a:srgbClr val="FFFF99"/>
                </a:solidFill>
              </a:rPr>
              <a:t>. </a:t>
            </a:r>
            <a:r>
              <a:rPr lang="pl-PL" sz="1200" dirty="0" smtClean="0">
                <a:solidFill>
                  <a:schemeClr val="bg1"/>
                </a:solidFill>
              </a:rPr>
              <a:t>«Zwycięstwo, kiedy przyjdzie, będzie to </a:t>
            </a:r>
            <a:r>
              <a:rPr lang="pl-PL" sz="1200" dirty="0" smtClean="0">
                <a:solidFill>
                  <a:schemeClr val="bg1"/>
                </a:solidFill>
              </a:rPr>
              <a:t>zwycięstwo </a:t>
            </a:r>
            <a:r>
              <a:rPr lang="pl-PL" sz="1200" dirty="0" smtClean="0">
                <a:solidFill>
                  <a:schemeClr val="bg1"/>
                </a:solidFill>
              </a:rPr>
              <a:t>przez Maryję» </a:t>
            </a:r>
            <a:r>
              <a:rPr lang="pl-PL" sz="1200" dirty="0" smtClean="0">
                <a:solidFill>
                  <a:srgbClr val="FFFF99"/>
                </a:solidFill>
              </a:rPr>
              <a:t>– zwykł był powtarzać Prymas </a:t>
            </a:r>
            <a:r>
              <a:rPr lang="pl-PL" sz="1200" dirty="0" smtClean="0">
                <a:solidFill>
                  <a:srgbClr val="FFFF99"/>
                </a:solidFill>
              </a:rPr>
              <a:t>Tysiąclecia </a:t>
            </a:r>
            <a:r>
              <a:rPr lang="pl-PL" sz="1200" dirty="0" smtClean="0">
                <a:solidFill>
                  <a:srgbClr val="FFFF99"/>
                </a:solidFill>
              </a:rPr>
              <a:t>słowa Swego Poprzednika kard. Augusta </a:t>
            </a:r>
            <a:r>
              <a:rPr lang="pl-PL" sz="1200" dirty="0" smtClean="0">
                <a:solidFill>
                  <a:srgbClr val="FFFF99"/>
                </a:solidFill>
              </a:rPr>
              <a:t>Hlonda</a:t>
            </a:r>
            <a:r>
              <a:rPr lang="pl-PL" sz="1200" dirty="0" smtClean="0">
                <a:solidFill>
                  <a:srgbClr val="FFFF99"/>
                </a:solidFill>
              </a:rPr>
              <a:t>.</a:t>
            </a:r>
          </a:p>
          <a:p>
            <a:pPr>
              <a:buNone/>
            </a:pPr>
            <a:endParaRPr lang="pl-PL" sz="1200" dirty="0">
              <a:solidFill>
                <a:srgbClr val="FFFF99"/>
              </a:solidFill>
            </a:endParaRPr>
          </a:p>
        </p:txBody>
      </p:sp>
      <p:pic>
        <p:nvPicPr>
          <p:cNvPr id="6" name="Obraz 5" descr="pobrane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725144"/>
            <a:ext cx="3024335" cy="144016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az 6" descr="images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3284984"/>
            <a:ext cx="1857177" cy="1296144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22922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Dekalog Prymasa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Rozmawiaj z każdym językiem miłości. Nie podnoś głosu. Nie przeklinaj. Nie rób przykrości. Nie wyciskaj łez. Uspokajaj i okazuj dobroć. </a:t>
            </a: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Przebaczaj wszystko wszystkim. Nie chowaj w sercu urazy. Zawsze pierwszy wyciągaj rękę do zgody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Działaj zawsze na korzyść bliźniego. Czyń dobrze każdemu, jakbyś pragnął, aby tobie czyniono. Nie myśl o tym, co tobie jest kto winien, ale co ty jesteś winien innym. </a:t>
            </a: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Czynnie współczuj w cierpieniu. Chętnie spiesz z pomocą, radą, pociechą, sercem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 </a:t>
            </a: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Pracuj rzetelnie, bo z owoców twej pracy korzystają inni, jak ty korzystasz z pracy innych</a:t>
            </a:r>
            <a:endParaRPr lang="pl-PL" dirty="0">
              <a:solidFill>
                <a:srgbClr val="FFFF99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Szanuj każdego człowieka, bo mieszka w nim Chrystus. Bądź wrażliwy na drugiego człowieka, twojego brata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Myśl </a:t>
            </a:r>
            <a:r>
              <a:rPr lang="pl-PL" dirty="0" smtClean="0">
                <a:solidFill>
                  <a:srgbClr val="FFFF99"/>
                </a:solidFill>
              </a:rPr>
              <a:t>dobrze o wszystkich- nie myśl źle o nikim.  Staraj się nawet w najgorszym dostrzec coś dobrego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Mów </a:t>
            </a:r>
            <a:r>
              <a:rPr lang="pl-PL" dirty="0" smtClean="0">
                <a:solidFill>
                  <a:srgbClr val="FFFF99"/>
                </a:solidFill>
              </a:rPr>
              <a:t>zawsze życzliwie o drugich- nie mów źle o bliźnich. Napraw krzywdę wyrządzoną słowem. Nie czyń rozdźwięku między ludźmi. Jednocz sercem i słowem. </a:t>
            </a: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Włącz się w społeczną pomoc bliźnim. Otwórz rękę ubogim i chorym. Użyczaj ze swego. Staraj się dostrzec potrzebujących wokół siebie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Módl się za wszystkich, nawet za nieprzyjaciół.</a:t>
            </a:r>
            <a:endParaRPr lang="pl-PL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advTm="27297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Mąż stanu, obrońca praw człowieka, narodu i Kościoła</a:t>
            </a:r>
            <a:endParaRPr lang="pl-PL" dirty="0"/>
          </a:p>
        </p:txBody>
      </p:sp>
      <p:pic>
        <p:nvPicPr>
          <p:cNvPr id="5" name="Symbol zastępczy zawartości 4" descr="pobrane (16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00187" y="2276872"/>
            <a:ext cx="1952625" cy="2757884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l-PL" sz="1400" dirty="0" smtClean="0"/>
              <a:t>Był jedną z najwybitniejszych osobistości i hierarchów oraz niekwestionowanym charyzmatycznym przywódcą Kościoła katolickiego w Polsce XX </a:t>
            </a:r>
            <a:r>
              <a:rPr lang="pl-PL" sz="1400" dirty="0" smtClean="0"/>
              <a:t>wieku. </a:t>
            </a:r>
            <a:r>
              <a:rPr lang="pl-PL" sz="1400" dirty="0" smtClean="0"/>
              <a:t>Jego wielkość w znaczeniu historycznym czy światopoglądowym wyraża się w niezłomności zasad, mających swoje korzenie w głębi </a:t>
            </a:r>
            <a:r>
              <a:rPr lang="pl-PL" sz="1400" dirty="0" smtClean="0">
                <a:hlinkClick r:id="rId3" tooltip="Wiara (chrześcijaństwo)"/>
              </a:rPr>
              <a:t>wiary chrześcijańskiej</a:t>
            </a:r>
            <a:r>
              <a:rPr lang="pl-PL" sz="1400" dirty="0" smtClean="0"/>
              <a:t>, płynącej z </a:t>
            </a:r>
            <a:r>
              <a:rPr lang="pl-PL" sz="1400" dirty="0" smtClean="0">
                <a:hlinkClick r:id="rId4" tooltip="Łaska"/>
              </a:rPr>
              <a:t>łaski Bożej</a:t>
            </a:r>
            <a:r>
              <a:rPr lang="pl-PL" sz="1400" dirty="0" smtClean="0"/>
              <a:t>, wynikającej z wewnętrznego przekonania i świadomości swej służebnej postawy wobec </a:t>
            </a:r>
            <a:r>
              <a:rPr lang="pl-PL" sz="1400" dirty="0" smtClean="0">
                <a:hlinkClick r:id="rId5" tooltip="Kościół powszechny"/>
              </a:rPr>
              <a:t>Kościoła </a:t>
            </a:r>
            <a:r>
              <a:rPr lang="pl-PL" sz="1400" dirty="0" smtClean="0">
                <a:hlinkClick r:id="rId5" tooltip="Kościół powszechny"/>
              </a:rPr>
              <a:t>powszechnego</a:t>
            </a:r>
            <a:r>
              <a:rPr lang="pl-PL" sz="1400" baseline="300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l-PL" sz="1400" dirty="0" smtClean="0"/>
              <a:t>Ponadto </a:t>
            </a:r>
            <a:r>
              <a:rPr lang="pl-PL" sz="1400" dirty="0" smtClean="0"/>
              <a:t>cechy osobowe jak: nienaganne życie moralne, elastyczność działania, umiejętność przewidywania, wyobraźnia i charakter pozwoliły mu zyskać wielki autorytet wśród społeczeństwa i ówczesnych rządzących oraz hierarchów Kościoła z papieżem </a:t>
            </a:r>
            <a:r>
              <a:rPr lang="pl-PL" sz="1400" dirty="0" smtClean="0"/>
              <a:t>włącznie</a:t>
            </a:r>
            <a:r>
              <a:rPr lang="pl-PL" sz="1400" baseline="30000" dirty="0" smtClean="0"/>
              <a:t>.</a:t>
            </a:r>
            <a:r>
              <a:rPr lang="pl-PL" sz="1400" dirty="0" smtClean="0"/>
              <a:t> 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259632" y="5373216"/>
            <a:ext cx="3150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 smtClean="0"/>
              <a:t>Prymas Wszystkich Polaków</a:t>
            </a:r>
            <a:endParaRPr lang="pl-PL" u="sng" dirty="0"/>
          </a:p>
        </p:txBody>
      </p:sp>
    </p:spTree>
  </p:cSld>
  <p:clrMapOvr>
    <a:masterClrMapping/>
  </p:clrMapOvr>
  <p:transition advTm="19797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Śmierć</a:t>
            </a:r>
            <a:endParaRPr lang="pl-PL" dirty="0"/>
          </a:p>
        </p:txBody>
      </p:sp>
      <p:pic>
        <p:nvPicPr>
          <p:cNvPr id="5" name="Symbol zastępczy zawartości 4" descr="pobrane (17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1" y="1556792"/>
            <a:ext cx="3024336" cy="23042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28 maja 1981 roku, w Uroczystość </a:t>
            </a:r>
            <a:r>
              <a:rPr lang="pl-PL" dirty="0" smtClean="0">
                <a:solidFill>
                  <a:srgbClr val="FFFF99"/>
                </a:solidFill>
              </a:rPr>
              <a:t>Wniebowstąpienia </a:t>
            </a:r>
            <a:r>
              <a:rPr lang="pl-PL" dirty="0" smtClean="0">
                <a:solidFill>
                  <a:srgbClr val="FFFF99"/>
                </a:solidFill>
              </a:rPr>
              <a:t>Pańskiego Prymas </a:t>
            </a:r>
            <a:r>
              <a:rPr lang="pl-PL" dirty="0" smtClean="0">
                <a:solidFill>
                  <a:srgbClr val="FFFF99"/>
                </a:solidFill>
              </a:rPr>
              <a:t>Tysiąclecia</a:t>
            </a:r>
            <a:r>
              <a:rPr lang="pl-PL" dirty="0" smtClean="0">
                <a:solidFill>
                  <a:srgbClr val="FFFF99"/>
                </a:solidFill>
              </a:rPr>
              <a:t>, Kardynał Stefan Wyszyński </a:t>
            </a:r>
            <a:r>
              <a:rPr lang="pl-PL" dirty="0" smtClean="0">
                <a:solidFill>
                  <a:srgbClr val="FFFF99"/>
                </a:solidFill>
              </a:rPr>
              <a:t>odszedł </a:t>
            </a:r>
            <a:r>
              <a:rPr lang="pl-PL" dirty="0" smtClean="0">
                <a:solidFill>
                  <a:srgbClr val="FFFF99"/>
                </a:solidFill>
              </a:rPr>
              <a:t>do Boga. Miał 80 </a:t>
            </a:r>
            <a:r>
              <a:rPr lang="pl-PL" dirty="0" smtClean="0">
                <a:solidFill>
                  <a:srgbClr val="FFFF99"/>
                </a:solidFill>
              </a:rPr>
              <a:t>lat.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Jego pogrzeb odbył się 31 maja, ciało złożono w warszawskiej archikatedrze św. Jana </a:t>
            </a:r>
            <a:r>
              <a:rPr lang="pl-PL" dirty="0" smtClean="0">
                <a:solidFill>
                  <a:srgbClr val="FFFF99"/>
                </a:solidFill>
              </a:rPr>
              <a:t>Chrzciciela.</a:t>
            </a: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pic>
        <p:nvPicPr>
          <p:cNvPr id="6" name="Obraz 5" descr="pobrane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149080"/>
            <a:ext cx="2835399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6406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Beatyfikacja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W 1989 roku rozpoczął się jego proces beatyfikacyjny, proces otwarty został przez Prymasa Polski Józefa Glempa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W styczniu 2019 roku komisja lekarzy w watykańskiej kongregacji zatwierdziła dokumentację dotyczącą cudu.</a:t>
            </a: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60849"/>
            <a:ext cx="4038600" cy="2592287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pole tekstowe 6"/>
          <p:cNvSpPr txBox="1"/>
          <p:nvPr/>
        </p:nvSpPr>
        <p:spPr>
          <a:xfrm>
            <a:off x="467545" y="5301208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Zaplanowana </a:t>
            </a:r>
            <a:r>
              <a:rPr lang="pl-PL" b="1" dirty="0" smtClean="0"/>
              <a:t>na 7 czerwca 2020 roku, </a:t>
            </a:r>
            <a:r>
              <a:rPr lang="pl-PL" b="1" dirty="0" smtClean="0"/>
              <a:t>przełożona </a:t>
            </a:r>
            <a:r>
              <a:rPr lang="pl-PL" b="1" dirty="0" smtClean="0"/>
              <a:t>w związku z panującą </a:t>
            </a:r>
            <a:r>
              <a:rPr lang="pl-PL" b="1" dirty="0" smtClean="0"/>
              <a:t>epidemią.</a:t>
            </a:r>
            <a:endParaRPr lang="pl-PL" dirty="0"/>
          </a:p>
        </p:txBody>
      </p:sp>
    </p:spTree>
  </p:cSld>
  <p:clrMapOvr>
    <a:masterClrMapping/>
  </p:clrMapOvr>
  <p:transition advTm="8172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19672" y="1412776"/>
            <a:ext cx="5865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/>
              <a:t>Światu potrzeba dziś więcej wrażliwych serc niż zimnej stali</a:t>
            </a:r>
            <a:r>
              <a:rPr lang="pl-PL" i="1" dirty="0" smtClean="0"/>
              <a:t>.</a:t>
            </a:r>
          </a:p>
          <a:p>
            <a:pPr algn="ctr"/>
            <a:r>
              <a:rPr lang="pl-PL" i="1" dirty="0" smtClean="0"/>
              <a:t> </a:t>
            </a:r>
            <a:r>
              <a:rPr lang="pl-PL" i="1" dirty="0" smtClean="0"/>
              <a:t>kard. Stefan Wyszyński</a:t>
            </a:r>
            <a:endParaRPr lang="pl-PL" i="1" dirty="0"/>
          </a:p>
        </p:txBody>
      </p:sp>
      <p:sp>
        <p:nvSpPr>
          <p:cNvPr id="3" name="Prostokąt 2"/>
          <p:cNvSpPr/>
          <p:nvPr/>
        </p:nvSpPr>
        <p:spPr>
          <a:xfrm>
            <a:off x="683568" y="2967335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i="1" dirty="0" smtClean="0"/>
              <a:t>Miłość świadczona innym jest największym dobrodziejstwem dla nas samych, którzy zdobywamy się na okazywanie miłości</a:t>
            </a:r>
            <a:r>
              <a:rPr lang="pl-PL" i="1" dirty="0" smtClean="0"/>
              <a:t>.</a:t>
            </a:r>
          </a:p>
          <a:p>
            <a:pPr algn="ctr"/>
            <a:r>
              <a:rPr lang="pl-PL" i="1" dirty="0" smtClean="0"/>
              <a:t> </a:t>
            </a:r>
            <a:r>
              <a:rPr lang="pl-PL" i="1" dirty="0" smtClean="0"/>
              <a:t>kard. Stefan Wyszyński</a:t>
            </a:r>
          </a:p>
          <a:p>
            <a:pPr algn="ctr"/>
            <a:endParaRPr lang="pl-PL" i="1" dirty="0" smtClean="0"/>
          </a:p>
          <a:p>
            <a:endParaRPr lang="pl-PL" i="1" dirty="0" smtClean="0"/>
          </a:p>
          <a:p>
            <a:endParaRPr lang="pl-PL" i="1" dirty="0" smtClean="0"/>
          </a:p>
          <a:p>
            <a:endParaRPr lang="pl-PL" i="1" dirty="0" smtClean="0"/>
          </a:p>
          <a:p>
            <a:endParaRPr lang="pl-PL" i="1" dirty="0" smtClean="0"/>
          </a:p>
          <a:p>
            <a:endParaRPr lang="pl-PL" i="1" dirty="0"/>
          </a:p>
        </p:txBody>
      </p:sp>
      <p:sp>
        <p:nvSpPr>
          <p:cNvPr id="6" name="Prostokąt 5"/>
          <p:cNvSpPr/>
          <p:nvPr/>
        </p:nvSpPr>
        <p:spPr>
          <a:xfrm>
            <a:off x="1259632" y="4653136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i="1" dirty="0" smtClean="0"/>
              <a:t>Największą mądrością jest umieć jednoczyć, a nie rozbijać</a:t>
            </a:r>
            <a:r>
              <a:rPr lang="pl-PL" i="1" dirty="0" smtClean="0"/>
              <a:t>.</a:t>
            </a:r>
          </a:p>
          <a:p>
            <a:pPr algn="ctr"/>
            <a:r>
              <a:rPr lang="pl-PL" i="1" dirty="0" smtClean="0"/>
              <a:t> </a:t>
            </a:r>
            <a:r>
              <a:rPr lang="pl-PL" i="1" dirty="0" smtClean="0"/>
              <a:t>kard. Stefan Wyszyński</a:t>
            </a:r>
          </a:p>
          <a:p>
            <a:pPr algn="ctr"/>
            <a:endParaRPr lang="pl-PL" i="1" dirty="0" smtClean="0"/>
          </a:p>
          <a:p>
            <a:pPr algn="ctr"/>
            <a:endParaRPr lang="pl-PL" i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707904" y="764704"/>
            <a:ext cx="24833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solidFill>
                  <a:srgbClr val="FFFF99"/>
                </a:solidFill>
              </a:rPr>
              <a:t>Słynne Cytaty</a:t>
            </a:r>
            <a:r>
              <a:rPr lang="pl-PL" dirty="0" smtClean="0">
                <a:solidFill>
                  <a:srgbClr val="FFFF99"/>
                </a:solidFill>
              </a:rPr>
              <a:t>:</a:t>
            </a:r>
            <a:endParaRPr lang="pl-PL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advTm="9516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56490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Prezentację przygotował:</a:t>
            </a:r>
          </a:p>
          <a:p>
            <a:pPr algn="ctr"/>
            <a:r>
              <a:rPr lang="pl-PL" sz="2000" dirty="0" smtClean="0"/>
              <a:t>Miłosz </a:t>
            </a:r>
            <a:r>
              <a:rPr lang="pl-PL" sz="2000" dirty="0" err="1" smtClean="0"/>
              <a:t>Rozkwitalski</a:t>
            </a:r>
            <a:r>
              <a:rPr lang="pl-PL" sz="2000" dirty="0" smtClean="0"/>
              <a:t>  </a:t>
            </a:r>
          </a:p>
          <a:p>
            <a:pPr algn="ctr"/>
            <a:r>
              <a:rPr lang="pl-PL" sz="2000" dirty="0" err="1" smtClean="0"/>
              <a:t>kl.VII</a:t>
            </a:r>
            <a:r>
              <a:rPr lang="pl-PL" sz="2000" dirty="0" smtClean="0"/>
              <a:t> B</a:t>
            </a:r>
            <a:endParaRPr lang="pl-PL" sz="2000" dirty="0"/>
          </a:p>
        </p:txBody>
      </p:sp>
    </p:spTree>
  </p:cSld>
  <p:clrMapOvr>
    <a:masterClrMapping/>
  </p:clrMapOvr>
  <p:transition advTm="2203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04_1-300x2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7750" y="2060848"/>
            <a:ext cx="3092202" cy="230425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pl-PL" sz="2000" b="1" dirty="0" smtClean="0"/>
          </a:p>
          <a:p>
            <a:pPr fontAlgn="base">
              <a:buNone/>
            </a:pPr>
            <a:r>
              <a:rPr lang="pl-PL" sz="2000" b="1" dirty="0" smtClean="0">
                <a:solidFill>
                  <a:srgbClr val="FFFF99"/>
                </a:solidFill>
              </a:rPr>
              <a:t>1 Sierpnia 1901</a:t>
            </a:r>
          </a:p>
          <a:p>
            <a:pPr fontAlgn="base"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FFFF99"/>
                </a:solidFill>
              </a:rPr>
              <a:t>Urodził się w miejscowości Zuzela nad Bugiem na pograniczu Podlasia i Mazowsza,</a:t>
            </a:r>
          </a:p>
          <a:p>
            <a:pPr fontAlgn="base">
              <a:buNone/>
            </a:pPr>
            <a:r>
              <a:rPr lang="pl-PL" sz="2000" b="1" dirty="0" smtClean="0">
                <a:solidFill>
                  <a:srgbClr val="FFFF99"/>
                </a:solidFill>
              </a:rPr>
              <a:t>31 Października 1910</a:t>
            </a:r>
          </a:p>
          <a:p>
            <a:pPr fontAlgn="base"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FFFF99"/>
                </a:solidFill>
              </a:rPr>
              <a:t>Stracił matkę, która umarła mając zaledwie 33 lata, </a:t>
            </a:r>
          </a:p>
          <a:p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Życiorys</a:t>
            </a:r>
            <a:endParaRPr lang="pl-PL" dirty="0"/>
          </a:p>
        </p:txBody>
      </p:sp>
    </p:spTree>
  </p:cSld>
  <p:clrMapOvr>
    <a:masterClrMapping/>
  </p:clrMapOvr>
  <p:transition advTm="5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Lata Nauki</a:t>
            </a:r>
            <a:endParaRPr lang="pl-PL" dirty="0"/>
          </a:p>
        </p:txBody>
      </p:sp>
      <p:pic>
        <p:nvPicPr>
          <p:cNvPr id="5" name="Symbol zastępczy zawartości 4" descr="images (8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44352"/>
            <a:ext cx="1930102" cy="2188705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solidFill>
                  <a:srgbClr val="FFFF99"/>
                </a:solidFill>
              </a:rPr>
              <a:t>• 1912–1915 - był uczniem Gimnazjum Wojciecha Górskiego w Warszawie </a:t>
            </a:r>
          </a:p>
          <a:p>
            <a:pPr>
              <a:buNone/>
            </a:pPr>
            <a:r>
              <a:rPr lang="pl-PL" sz="2000" dirty="0" smtClean="0">
                <a:solidFill>
                  <a:srgbClr val="FFFF99"/>
                </a:solidFill>
              </a:rPr>
              <a:t>• 1915–1917 - uczęszczał do Prywatnej Siedmioklasowej Szkoły Handlowej Męskiej w Łomży </a:t>
            </a:r>
          </a:p>
          <a:p>
            <a:pPr>
              <a:buNone/>
            </a:pPr>
            <a:r>
              <a:rPr lang="pl-PL" sz="2000" dirty="0" smtClean="0">
                <a:solidFill>
                  <a:srgbClr val="FFFF99"/>
                </a:solidFill>
              </a:rPr>
              <a:t>• 1917–1920 - uczył się w liceum włocławskim im. Piusa X (Niższe Seminarium Duchowne)</a:t>
            </a:r>
            <a:endParaRPr lang="pl-PL" sz="20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advTm="8813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Seminarium i Święcenia Kapłańskie</a:t>
            </a:r>
            <a:endParaRPr lang="pl-PL" dirty="0"/>
          </a:p>
        </p:txBody>
      </p:sp>
      <p:pic>
        <p:nvPicPr>
          <p:cNvPr id="5" name="Symbol zastępczy zawartości 4" descr="klery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1250" y="1700809"/>
            <a:ext cx="2730500" cy="374441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fontAlgn="base">
              <a:buNone/>
            </a:pPr>
            <a:endParaRPr lang="pl-PL" b="1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rgbClr val="FFFF99"/>
                </a:solidFill>
              </a:rPr>
              <a:t>1920</a:t>
            </a:r>
            <a:endParaRPr lang="pl-PL" b="1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        Po zdaniu matury wstąpił do Wyższego Seminarium Duchownego we Włocławku. W czasie pobytu w Seminarium Duchownym we Włocławku dwa nabożeństwa wzajemnie się uzupełniały: do Serca Pana Jezusa i do Matki Bożej Jasnogórskiej, której obraz był w bocznym ołtarzu</a:t>
            </a:r>
            <a:r>
              <a:rPr lang="pl-PL" dirty="0" smtClean="0">
                <a:solidFill>
                  <a:srgbClr val="FFFF99"/>
                </a:solidFill>
              </a:rPr>
              <a:t>.</a:t>
            </a:r>
          </a:p>
          <a:p>
            <a:pPr>
              <a:buNone/>
            </a:pPr>
            <a:r>
              <a:rPr lang="pl-PL" b="1" dirty="0" smtClean="0">
                <a:solidFill>
                  <a:srgbClr val="FFFF99"/>
                </a:solidFill>
              </a:rPr>
              <a:t>3 Sierpnia 1924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Otrzymał święcenia kapłańskie z rąk biskupa Wojciecha Owczarka w kaplicy Matki Bożej w bazylice katedralnej Włocławskiej.</a:t>
            </a:r>
          </a:p>
          <a:p>
            <a:pPr fontAlgn="base">
              <a:buNone/>
            </a:pPr>
            <a:r>
              <a:rPr lang="pl-PL" b="1" dirty="0" smtClean="0">
                <a:solidFill>
                  <a:srgbClr val="FFFF99"/>
                </a:solidFill>
              </a:rPr>
              <a:t>5 Sierpnia 1924</a:t>
            </a:r>
          </a:p>
          <a:p>
            <a:pPr fontAlgn="base"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Odprawił prymicyjną Mszę św. przed Cudownym Obrazem Matki Bożej na Jasnej Górze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advTm="17156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Kapłaństwo</a:t>
            </a:r>
            <a:endParaRPr lang="pl-PL" dirty="0"/>
          </a:p>
        </p:txBody>
      </p:sp>
      <p:pic>
        <p:nvPicPr>
          <p:cNvPr id="5" name="Symbol zastępczy zawartości 4" descr="images (1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060848"/>
            <a:ext cx="2035696" cy="3193777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4008" y="1600200"/>
            <a:ext cx="4042792" cy="4709120"/>
          </a:xfrm>
        </p:spPr>
        <p:txBody>
          <a:bodyPr>
            <a:noAutofit/>
          </a:bodyPr>
          <a:lstStyle/>
          <a:p>
            <a:pPr marL="651510" indent="-514350">
              <a:buFont typeface="Arial" pitchFamily="34" charset="0"/>
              <a:buChar char="•"/>
            </a:pPr>
            <a:r>
              <a:rPr lang="pl-PL" sz="1600" dirty="0" smtClean="0">
                <a:solidFill>
                  <a:srgbClr val="FFFF99"/>
                </a:solidFill>
              </a:rPr>
              <a:t>W </a:t>
            </a:r>
            <a:r>
              <a:rPr lang="pl-PL" sz="1600" dirty="0" smtClean="0">
                <a:solidFill>
                  <a:srgbClr val="FFFF99"/>
                </a:solidFill>
              </a:rPr>
              <a:t>1931r. był wikariuszem w Parafii </a:t>
            </a:r>
            <a:r>
              <a:rPr lang="pl-PL" sz="1600" dirty="0" smtClean="0">
                <a:solidFill>
                  <a:srgbClr val="FFFF99"/>
                </a:solidFill>
              </a:rPr>
              <a:t>Świętej Rodziny </a:t>
            </a:r>
            <a:r>
              <a:rPr lang="pl-PL" sz="1600" dirty="0" smtClean="0">
                <a:solidFill>
                  <a:srgbClr val="FFFF99"/>
                </a:solidFill>
              </a:rPr>
              <a:t>w </a:t>
            </a:r>
            <a:r>
              <a:rPr lang="pl-PL" sz="1600" dirty="0" err="1" smtClean="0">
                <a:solidFill>
                  <a:srgbClr val="FFFF99"/>
                </a:solidFill>
              </a:rPr>
              <a:t>Przedczu</a:t>
            </a:r>
            <a:endParaRPr lang="pl-PL" sz="1600" dirty="0" smtClean="0">
              <a:solidFill>
                <a:srgbClr val="FFFF99"/>
              </a:solidFill>
            </a:endParaRPr>
          </a:p>
          <a:p>
            <a:pPr marL="651510" indent="-514350">
              <a:buFont typeface="Arial" pitchFamily="34" charset="0"/>
              <a:buChar char="•"/>
            </a:pPr>
            <a:r>
              <a:rPr lang="pl-PL" sz="1600" dirty="0" smtClean="0">
                <a:solidFill>
                  <a:srgbClr val="FFFF99"/>
                </a:solidFill>
              </a:rPr>
              <a:t> Od </a:t>
            </a:r>
            <a:r>
              <a:rPr lang="pl-PL" sz="1600" dirty="0" smtClean="0">
                <a:solidFill>
                  <a:srgbClr val="FFFF99"/>
                </a:solidFill>
              </a:rPr>
              <a:t>1932 pełnił </a:t>
            </a:r>
            <a:r>
              <a:rPr lang="pl-PL" sz="1600" dirty="0" smtClean="0">
                <a:solidFill>
                  <a:srgbClr val="FFFF99"/>
                </a:solidFill>
              </a:rPr>
              <a:t>obowiązki </a:t>
            </a:r>
            <a:r>
              <a:rPr lang="pl-PL" sz="1600" dirty="0" smtClean="0">
                <a:solidFill>
                  <a:srgbClr val="FFFF99"/>
                </a:solidFill>
              </a:rPr>
              <a:t>redaktora naczelnego </a:t>
            </a:r>
            <a:r>
              <a:rPr lang="pl-PL" sz="1600" dirty="0" smtClean="0">
                <a:solidFill>
                  <a:srgbClr val="FFFF99"/>
                </a:solidFill>
              </a:rPr>
              <a:t>miesięcznika </a:t>
            </a:r>
            <a:r>
              <a:rPr lang="pl-PL" sz="1600" dirty="0" smtClean="0">
                <a:solidFill>
                  <a:srgbClr val="FFFF99"/>
                </a:solidFill>
              </a:rPr>
              <a:t>„Ateneum Kapłańskie”, </a:t>
            </a:r>
            <a:r>
              <a:rPr lang="pl-PL" sz="1600" dirty="0" smtClean="0">
                <a:solidFill>
                  <a:srgbClr val="FFFF99"/>
                </a:solidFill>
              </a:rPr>
              <a:t>prowadził </a:t>
            </a:r>
            <a:r>
              <a:rPr lang="pl-PL" sz="1600" dirty="0" smtClean="0">
                <a:solidFill>
                  <a:srgbClr val="FFFF99"/>
                </a:solidFill>
              </a:rPr>
              <a:t>również uniwersytet robotniczy </a:t>
            </a:r>
            <a:r>
              <a:rPr lang="pl-PL" sz="1600" dirty="0" smtClean="0">
                <a:solidFill>
                  <a:srgbClr val="FFFF99"/>
                </a:solidFill>
              </a:rPr>
              <a:t>i </a:t>
            </a:r>
            <a:r>
              <a:rPr lang="pl-PL" sz="1600" dirty="0" smtClean="0">
                <a:solidFill>
                  <a:srgbClr val="FFFF99"/>
                </a:solidFill>
              </a:rPr>
              <a:t>działalność społeczno- oświatową </a:t>
            </a:r>
            <a:r>
              <a:rPr lang="pl-PL" sz="1600" dirty="0" smtClean="0">
                <a:solidFill>
                  <a:srgbClr val="FFFF99"/>
                </a:solidFill>
              </a:rPr>
              <a:t>w chrześcijańskich </a:t>
            </a:r>
            <a:r>
              <a:rPr lang="pl-PL" sz="1600" dirty="0" smtClean="0">
                <a:solidFill>
                  <a:srgbClr val="FFFF99"/>
                </a:solidFill>
              </a:rPr>
              <a:t>związkach zawodowych. </a:t>
            </a: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rgbClr val="FFFF99"/>
                </a:solidFill>
              </a:rPr>
              <a:t>Po </a:t>
            </a:r>
            <a:r>
              <a:rPr lang="pl-PL" sz="1600" dirty="0" smtClean="0">
                <a:solidFill>
                  <a:srgbClr val="FFFF99"/>
                </a:solidFill>
              </a:rPr>
              <a:t>wybuchu II wojny światowej z </a:t>
            </a:r>
          </a:p>
          <a:p>
            <a:pPr>
              <a:buNone/>
            </a:pPr>
            <a:r>
              <a:rPr lang="pl-PL" sz="1600" dirty="0" smtClean="0">
                <a:solidFill>
                  <a:srgbClr val="FFFF99"/>
                </a:solidFill>
              </a:rPr>
              <a:t>         polecenia </a:t>
            </a:r>
            <a:r>
              <a:rPr lang="pl-PL" sz="1600" dirty="0" smtClean="0">
                <a:solidFill>
                  <a:srgbClr val="FFFF99"/>
                </a:solidFill>
              </a:rPr>
              <a:t>bpa Michała </a:t>
            </a:r>
            <a:r>
              <a:rPr lang="pl-PL" sz="1600" dirty="0" err="1" smtClean="0">
                <a:solidFill>
                  <a:srgbClr val="FFFF99"/>
                </a:solidFill>
              </a:rPr>
              <a:t>Kozala</a:t>
            </a:r>
            <a:r>
              <a:rPr lang="pl-PL" sz="1600" dirty="0" smtClean="0">
                <a:solidFill>
                  <a:srgbClr val="FFFF99"/>
                </a:solidFill>
              </a:rPr>
              <a:t> ukrywał się </a:t>
            </a:r>
            <a:r>
              <a:rPr lang="pl-PL" sz="1600" dirty="0" smtClean="0">
                <a:solidFill>
                  <a:srgbClr val="FFFF99"/>
                </a:solidFill>
              </a:rPr>
              <a:t>przed </a:t>
            </a:r>
            <a:r>
              <a:rPr lang="pl-PL" sz="1600" dirty="0" smtClean="0">
                <a:solidFill>
                  <a:srgbClr val="FFFF99"/>
                </a:solidFill>
              </a:rPr>
              <a:t>gestapo</a:t>
            </a:r>
            <a:r>
              <a:rPr lang="pl-PL" sz="1600" dirty="0" smtClean="0">
                <a:solidFill>
                  <a:srgbClr val="FFFF99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pl-PL" sz="1600" dirty="0" smtClean="0">
                <a:solidFill>
                  <a:srgbClr val="FFFF99"/>
                </a:solidFill>
              </a:rPr>
              <a:t> </a:t>
            </a:r>
            <a:r>
              <a:rPr lang="pl-PL" sz="1600" dirty="0" smtClean="0">
                <a:solidFill>
                  <a:srgbClr val="FFFF99"/>
                </a:solidFill>
              </a:rPr>
              <a:t>W okresie powstania </a:t>
            </a:r>
            <a:r>
              <a:rPr lang="pl-PL" sz="1600" dirty="0" smtClean="0">
                <a:solidFill>
                  <a:srgbClr val="FFFF99"/>
                </a:solidFill>
              </a:rPr>
              <a:t>warszawskiego </a:t>
            </a:r>
            <a:r>
              <a:rPr lang="pl-PL" sz="1600" dirty="0" smtClean="0">
                <a:solidFill>
                  <a:srgbClr val="FFFF99"/>
                </a:solidFill>
              </a:rPr>
              <a:t>był kapelanem Grupy AK </a:t>
            </a:r>
            <a:r>
              <a:rPr lang="pl-PL" sz="1600" dirty="0" smtClean="0">
                <a:solidFill>
                  <a:srgbClr val="FFFF99"/>
                </a:solidFill>
              </a:rPr>
              <a:t>Kampinos</a:t>
            </a:r>
            <a:r>
              <a:rPr lang="pl-PL" sz="1600" dirty="0" smtClean="0">
                <a:solidFill>
                  <a:srgbClr val="FFFF99"/>
                </a:solidFill>
              </a:rPr>
              <a:t>, oraz szpitala powstańczego </a:t>
            </a:r>
            <a:r>
              <a:rPr lang="pl-PL" sz="1600" dirty="0" smtClean="0">
                <a:solidFill>
                  <a:srgbClr val="FFFF99"/>
                </a:solidFill>
              </a:rPr>
              <a:t>pod </a:t>
            </a:r>
            <a:r>
              <a:rPr lang="pl-PL" sz="1600" dirty="0" smtClean="0">
                <a:solidFill>
                  <a:srgbClr val="FFFF99"/>
                </a:solidFill>
              </a:rPr>
              <a:t>pseudonimem Radwan III.</a:t>
            </a:r>
          </a:p>
          <a:p>
            <a:endParaRPr lang="pl-PL" sz="1600" dirty="0"/>
          </a:p>
        </p:txBody>
      </p:sp>
    </p:spTree>
  </p:cSld>
  <p:clrMapOvr>
    <a:masterClrMapping/>
  </p:clrMapOvr>
  <p:transition advTm="15343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Biskupstwo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5" name="Symbol zastępczy zawartości 4" descr="250px-Wyszynski_Coat_of_Arms.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85875" y="3717032"/>
            <a:ext cx="2381250" cy="230425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FFFF99"/>
                </a:solidFill>
              </a:rPr>
              <a:t>Po zakończeniu wojny wrócił do Włocławka, </a:t>
            </a:r>
            <a:r>
              <a:rPr lang="pl-PL" sz="2000" dirty="0" smtClean="0">
                <a:solidFill>
                  <a:srgbClr val="FFFF99"/>
                </a:solidFill>
              </a:rPr>
              <a:t>gdzie  reorganizował </a:t>
            </a:r>
            <a:r>
              <a:rPr lang="pl-PL" sz="2000" dirty="0" smtClean="0">
                <a:solidFill>
                  <a:srgbClr val="FFFF99"/>
                </a:solidFill>
              </a:rPr>
              <a:t>seminarium duchowne i pełnił </a:t>
            </a:r>
            <a:r>
              <a:rPr lang="pl-PL" sz="2000" dirty="0" smtClean="0">
                <a:solidFill>
                  <a:srgbClr val="FFFF99"/>
                </a:solidFill>
              </a:rPr>
              <a:t>obowiązki </a:t>
            </a:r>
            <a:r>
              <a:rPr lang="pl-PL" sz="2000" dirty="0" smtClean="0">
                <a:solidFill>
                  <a:srgbClr val="FFFF99"/>
                </a:solidFill>
              </a:rPr>
              <a:t>rektora. </a:t>
            </a:r>
            <a:endParaRPr lang="pl-PL" sz="2000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pl-PL" sz="2000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FFFF99"/>
                </a:solidFill>
              </a:rPr>
              <a:t>W </a:t>
            </a:r>
            <a:r>
              <a:rPr lang="pl-PL" sz="2000" dirty="0" smtClean="0">
                <a:solidFill>
                  <a:srgbClr val="FFFF99"/>
                </a:solidFill>
              </a:rPr>
              <a:t>1946r. </a:t>
            </a:r>
            <a:r>
              <a:rPr lang="pl-PL" sz="2000" dirty="0" smtClean="0">
                <a:solidFill>
                  <a:srgbClr val="FFFF99"/>
                </a:solidFill>
              </a:rPr>
              <a:t>Został </a:t>
            </a:r>
            <a:r>
              <a:rPr lang="pl-PL" sz="2000" dirty="0" smtClean="0">
                <a:solidFill>
                  <a:srgbClr val="FFFF99"/>
                </a:solidFill>
              </a:rPr>
              <a:t>mianowany biskupem </a:t>
            </a:r>
            <a:r>
              <a:rPr lang="pl-PL" sz="2000" dirty="0" smtClean="0">
                <a:solidFill>
                  <a:srgbClr val="FFFF99"/>
                </a:solidFill>
              </a:rPr>
              <a:t>lubelskim</a:t>
            </a:r>
            <a:r>
              <a:rPr lang="pl-PL" sz="2000" dirty="0" smtClean="0">
                <a:solidFill>
                  <a:srgbClr val="FFFF99"/>
                </a:solidFill>
              </a:rPr>
              <a:t>, a święcenia biskupie </a:t>
            </a:r>
            <a:r>
              <a:rPr lang="pl-PL" sz="2000" dirty="0" smtClean="0">
                <a:solidFill>
                  <a:srgbClr val="FFFF99"/>
                </a:solidFill>
              </a:rPr>
              <a:t>otrzymał </a:t>
            </a:r>
            <a:r>
              <a:rPr lang="pl-PL" sz="2000" dirty="0" smtClean="0">
                <a:solidFill>
                  <a:srgbClr val="FFFF99"/>
                </a:solidFill>
              </a:rPr>
              <a:t>z </a:t>
            </a:r>
            <a:r>
              <a:rPr lang="pl-PL" sz="2000" dirty="0" smtClean="0">
                <a:solidFill>
                  <a:srgbClr val="FFFF99"/>
                </a:solidFill>
              </a:rPr>
              <a:t>rąk </a:t>
            </a:r>
            <a:r>
              <a:rPr lang="pl-PL" sz="2000" dirty="0" smtClean="0">
                <a:solidFill>
                  <a:srgbClr val="FFFF99"/>
                </a:solidFill>
              </a:rPr>
              <a:t>kardynała </a:t>
            </a:r>
            <a:r>
              <a:rPr lang="pl-PL" sz="2000" dirty="0" smtClean="0">
                <a:solidFill>
                  <a:srgbClr val="FFFF99"/>
                </a:solidFill>
              </a:rPr>
              <a:t>Augusta </a:t>
            </a:r>
            <a:r>
              <a:rPr lang="pl-PL" sz="2000" dirty="0" smtClean="0">
                <a:solidFill>
                  <a:srgbClr val="FFFF99"/>
                </a:solidFill>
              </a:rPr>
              <a:t>Hlonda, prymasa </a:t>
            </a:r>
            <a:r>
              <a:rPr lang="pl-PL" sz="2000" dirty="0" smtClean="0">
                <a:solidFill>
                  <a:srgbClr val="FFFF99"/>
                </a:solidFill>
              </a:rPr>
              <a:t>Polski</a:t>
            </a:r>
            <a:r>
              <a:rPr lang="pl-PL" sz="2000" dirty="0" smtClean="0">
                <a:solidFill>
                  <a:srgbClr val="FFFF99"/>
                </a:solidFill>
              </a:rPr>
              <a:t>. </a:t>
            </a:r>
            <a:endParaRPr lang="pl-PL" sz="2000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endParaRPr lang="pl-PL" sz="2000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FFFF99"/>
                </a:solidFill>
              </a:rPr>
              <a:t>W </a:t>
            </a:r>
            <a:r>
              <a:rPr lang="pl-PL" sz="2000" dirty="0" smtClean="0">
                <a:solidFill>
                  <a:srgbClr val="FFFF99"/>
                </a:solidFill>
              </a:rPr>
              <a:t>swoim </a:t>
            </a:r>
            <a:r>
              <a:rPr lang="pl-PL" sz="2000" dirty="0" smtClean="0">
                <a:solidFill>
                  <a:srgbClr val="FFFF99"/>
                </a:solidFill>
              </a:rPr>
              <a:t>herbie biskupim </a:t>
            </a:r>
            <a:r>
              <a:rPr lang="pl-PL" sz="2000" dirty="0" smtClean="0">
                <a:solidFill>
                  <a:srgbClr val="FFFF99"/>
                </a:solidFill>
              </a:rPr>
              <a:t>umieścił słowa </a:t>
            </a:r>
            <a:r>
              <a:rPr lang="pl-PL" sz="2000" dirty="0" smtClean="0">
                <a:solidFill>
                  <a:srgbClr val="FFFF99"/>
                </a:solidFill>
              </a:rPr>
              <a:t>Soli </a:t>
            </a:r>
            <a:r>
              <a:rPr lang="pl-PL" sz="2000" dirty="0" err="1" smtClean="0">
                <a:solidFill>
                  <a:srgbClr val="FFFF99"/>
                </a:solidFill>
              </a:rPr>
              <a:t>Deo</a:t>
            </a:r>
            <a:r>
              <a:rPr lang="pl-PL" sz="2000" dirty="0" smtClean="0">
                <a:solidFill>
                  <a:srgbClr val="FFFF99"/>
                </a:solidFill>
              </a:rPr>
              <a:t> </a:t>
            </a:r>
            <a:r>
              <a:rPr lang="pl-PL" sz="2000" dirty="0" smtClean="0">
                <a:solidFill>
                  <a:srgbClr val="FFFF99"/>
                </a:solidFill>
              </a:rPr>
              <a:t>tzn. Jedynemu Bogu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6" name="Obraz 5" descr="pobrane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3" y="1412776"/>
            <a:ext cx="2520281" cy="187220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4187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Arcybiskupstwo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5" name="Symbol zastępczy zawartości 4" descr="images (10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2838450" cy="2304255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Po </a:t>
            </a:r>
            <a:r>
              <a:rPr lang="pl-PL" dirty="0" smtClean="0"/>
              <a:t>śmierci Augusta Hlonda, Wyszyński został </a:t>
            </a:r>
            <a:r>
              <a:rPr lang="pl-PL" dirty="0" smtClean="0"/>
              <a:t>mianowany </a:t>
            </a:r>
            <a:r>
              <a:rPr lang="pl-PL" dirty="0" smtClean="0"/>
              <a:t>arcybiskupem metropolitą </a:t>
            </a:r>
          </a:p>
          <a:p>
            <a:pPr>
              <a:buNone/>
            </a:pPr>
            <a:r>
              <a:rPr lang="pl-PL" dirty="0" smtClean="0"/>
              <a:t>        warszawsko- </a:t>
            </a:r>
            <a:r>
              <a:rPr lang="pl-PL" dirty="0" smtClean="0"/>
              <a:t>gnieźnieńskim, prymasem Polski.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12 stycznia 1953 w Rzymie został </a:t>
            </a:r>
            <a:r>
              <a:rPr lang="pl-PL" dirty="0" smtClean="0"/>
              <a:t>nominowany kardynałem- </a:t>
            </a:r>
            <a:r>
              <a:rPr lang="pl-PL" dirty="0" smtClean="0"/>
              <a:t>członkiem kolegium kardynalskiego </a:t>
            </a:r>
          </a:p>
          <a:p>
            <a:pPr>
              <a:buNone/>
            </a:pPr>
            <a:r>
              <a:rPr lang="pl-PL" dirty="0" smtClean="0"/>
              <a:t>        przez </a:t>
            </a:r>
            <a:r>
              <a:rPr lang="pl-PL" dirty="0" smtClean="0"/>
              <a:t>papieża Piusa XII (jako jedyny polski </a:t>
            </a:r>
            <a:r>
              <a:rPr lang="pl-PL" dirty="0" smtClean="0"/>
              <a:t>kardynał </a:t>
            </a:r>
            <a:r>
              <a:rPr lang="pl-PL" dirty="0" smtClean="0"/>
              <a:t>brał udział w czterech </a:t>
            </a:r>
            <a:r>
              <a:rPr lang="pl-PL" dirty="0" err="1" smtClean="0"/>
              <a:t>konklawach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1963 </a:t>
            </a:r>
            <a:r>
              <a:rPr lang="pl-PL" dirty="0" smtClean="0"/>
              <a:t>był jedynym przedstawicielem Europy </a:t>
            </a:r>
          </a:p>
          <a:p>
            <a:pPr>
              <a:buNone/>
            </a:pPr>
            <a:r>
              <a:rPr lang="pl-PL" dirty="0" smtClean="0"/>
              <a:t>        Wschodniej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6" name="Obraz 5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437112"/>
            <a:ext cx="1656183" cy="158417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az 6" descr="pobrane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4149080"/>
            <a:ext cx="2016224" cy="194421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10188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Represje komunistyczne</a:t>
            </a:r>
            <a:endParaRPr lang="pl-PL" dirty="0"/>
          </a:p>
        </p:txBody>
      </p:sp>
      <p:pic>
        <p:nvPicPr>
          <p:cNvPr id="5" name="Symbol zastępczy zawartości 4" descr="images (1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3168352" cy="331236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We wczesnych latach </a:t>
            </a:r>
            <a:r>
              <a:rPr lang="pl-PL" dirty="0" smtClean="0">
                <a:solidFill>
                  <a:srgbClr val="FFFF99"/>
                </a:solidFill>
              </a:rPr>
              <a:t>pięćdziesiątych</a:t>
            </a:r>
            <a:r>
              <a:rPr lang="pl-PL" dirty="0" smtClean="0">
                <a:solidFill>
                  <a:srgbClr val="FFFF99"/>
                </a:solidFill>
              </a:rPr>
              <a:t>, w </a:t>
            </a:r>
            <a:r>
              <a:rPr lang="pl-PL" dirty="0" smtClean="0">
                <a:solidFill>
                  <a:srgbClr val="FFFF99"/>
                </a:solidFill>
              </a:rPr>
              <a:t>okresie</a:t>
            </a:r>
            <a:endParaRPr lang="pl-PL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       napięć </a:t>
            </a:r>
            <a:r>
              <a:rPr lang="pl-PL" dirty="0" smtClean="0">
                <a:solidFill>
                  <a:srgbClr val="FFFF99"/>
                </a:solidFill>
              </a:rPr>
              <a:t>miedzy Państwem, </a:t>
            </a: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       a </a:t>
            </a:r>
            <a:r>
              <a:rPr lang="pl-PL" dirty="0" smtClean="0">
                <a:solidFill>
                  <a:srgbClr val="FFFF99"/>
                </a:solidFill>
              </a:rPr>
              <a:t>Kościołem polityka władz PRL, zależnych od </a:t>
            </a:r>
            <a:r>
              <a:rPr lang="pl-PL" dirty="0" smtClean="0">
                <a:solidFill>
                  <a:srgbClr val="FFFF99"/>
                </a:solidFill>
              </a:rPr>
              <a:t>ZSRR</a:t>
            </a:r>
            <a:r>
              <a:rPr lang="pl-PL" dirty="0" smtClean="0">
                <a:solidFill>
                  <a:srgbClr val="FFFF99"/>
                </a:solidFill>
              </a:rPr>
              <a:t>, zmierzała do złamania opozycji </a:t>
            </a:r>
            <a:r>
              <a:rPr lang="pl-PL" dirty="0" smtClean="0">
                <a:solidFill>
                  <a:srgbClr val="FFFF99"/>
                </a:solidFill>
              </a:rPr>
              <a:t>i  wszystkich </a:t>
            </a:r>
            <a:r>
              <a:rPr lang="pl-PL" dirty="0" smtClean="0">
                <a:solidFill>
                  <a:srgbClr val="FFFF99"/>
                </a:solidFill>
              </a:rPr>
              <a:t>niezależnych instytucji, z których </a:t>
            </a:r>
            <a:r>
              <a:rPr lang="pl-PL" dirty="0" smtClean="0">
                <a:solidFill>
                  <a:srgbClr val="FFFF99"/>
                </a:solidFill>
              </a:rPr>
              <a:t>jedną </a:t>
            </a:r>
            <a:r>
              <a:rPr lang="pl-PL" dirty="0" smtClean="0">
                <a:solidFill>
                  <a:srgbClr val="FFFF99"/>
                </a:solidFill>
              </a:rPr>
              <a:t>był Kościół Katolicki, na czele z </a:t>
            </a:r>
            <a:r>
              <a:rPr lang="pl-PL" dirty="0" smtClean="0">
                <a:solidFill>
                  <a:srgbClr val="FFFF99"/>
                </a:solidFill>
              </a:rPr>
              <a:t>prymasem.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25 września 1953r </a:t>
            </a:r>
            <a:r>
              <a:rPr lang="pl-PL" dirty="0" smtClean="0">
                <a:solidFill>
                  <a:srgbClr val="FFFF99"/>
                </a:solidFill>
              </a:rPr>
              <a:t>w ramach represji </a:t>
            </a:r>
            <a:r>
              <a:rPr lang="pl-PL" dirty="0" smtClean="0">
                <a:solidFill>
                  <a:srgbClr val="FFFF99"/>
                </a:solidFill>
              </a:rPr>
              <a:t>aresztowano kardynała</a:t>
            </a:r>
            <a:endParaRPr lang="pl-PL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pl-PL" dirty="0">
              <a:solidFill>
                <a:srgbClr val="FFFF99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093296"/>
            <a:ext cx="8008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FF99"/>
                </a:solidFill>
              </a:rPr>
              <a:t>Miejsce odosobnienia :  Rywałd, Skoczek Warmiński,  Prudnik i </a:t>
            </a:r>
            <a:r>
              <a:rPr lang="pl-PL" dirty="0" smtClean="0">
                <a:solidFill>
                  <a:srgbClr val="FFFF99"/>
                </a:solidFill>
              </a:rPr>
              <a:t>K</a:t>
            </a:r>
            <a:r>
              <a:rPr lang="pl-PL" dirty="0" smtClean="0">
                <a:solidFill>
                  <a:srgbClr val="FFFF99"/>
                </a:solidFill>
              </a:rPr>
              <a:t>omańcza</a:t>
            </a:r>
            <a:endParaRPr lang="pl-PL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 advTm="12359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Jasnogórskie Śluby Narodu Polskiego</a:t>
            </a:r>
            <a:endParaRPr lang="pl-PL" dirty="0"/>
          </a:p>
        </p:txBody>
      </p:sp>
      <p:pic>
        <p:nvPicPr>
          <p:cNvPr id="5" name="Symbol zastępczy zawartości 4" descr="pobrane (1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04912" y="1844824"/>
            <a:ext cx="3367088" cy="3816423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Izolowany </a:t>
            </a:r>
            <a:r>
              <a:rPr lang="pl-PL" dirty="0" smtClean="0">
                <a:solidFill>
                  <a:srgbClr val="FFFF99"/>
                </a:solidFill>
              </a:rPr>
              <a:t>w klasztorze Sióstr </a:t>
            </a: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       Nazaretanek </a:t>
            </a:r>
            <a:r>
              <a:rPr lang="pl-PL" dirty="0" smtClean="0">
                <a:solidFill>
                  <a:srgbClr val="FFFF99"/>
                </a:solidFill>
              </a:rPr>
              <a:t>nie chciał pisać </a:t>
            </a: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       ślubów</a:t>
            </a:r>
            <a:r>
              <a:rPr lang="pl-PL" dirty="0" smtClean="0">
                <a:solidFill>
                  <a:srgbClr val="FFFF99"/>
                </a:solidFill>
              </a:rPr>
              <a:t>. Do ich powstania </a:t>
            </a: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       przyczyniła </a:t>
            </a:r>
            <a:r>
              <a:rPr lang="pl-PL" dirty="0" smtClean="0">
                <a:solidFill>
                  <a:srgbClr val="FFFF99"/>
                </a:solidFill>
              </a:rPr>
              <a:t>się </a:t>
            </a:r>
            <a:r>
              <a:rPr lang="pl-PL" dirty="0" smtClean="0">
                <a:solidFill>
                  <a:srgbClr val="FFFF99"/>
                </a:solidFill>
              </a:rPr>
              <a:t>Maria Okońska</a:t>
            </a:r>
            <a:r>
              <a:rPr lang="pl-PL" dirty="0" smtClean="0">
                <a:solidFill>
                  <a:srgbClr val="FFFF99"/>
                </a:solidFill>
              </a:rPr>
              <a:t>, </a:t>
            </a:r>
            <a:r>
              <a:rPr lang="pl-PL" dirty="0" smtClean="0">
                <a:solidFill>
                  <a:srgbClr val="FFFF99"/>
                </a:solidFill>
              </a:rPr>
              <a:t>dając </a:t>
            </a:r>
            <a:r>
              <a:rPr lang="pl-PL" dirty="0" smtClean="0">
                <a:solidFill>
                  <a:srgbClr val="FFFF99"/>
                </a:solidFill>
              </a:rPr>
              <a:t>za przykład św. Pawła, </a:t>
            </a:r>
            <a:r>
              <a:rPr lang="pl-PL" dirty="0" smtClean="0">
                <a:solidFill>
                  <a:srgbClr val="FFFF99"/>
                </a:solidFill>
              </a:rPr>
              <a:t>który </a:t>
            </a:r>
            <a:r>
              <a:rPr lang="pl-PL" dirty="0" smtClean="0">
                <a:solidFill>
                  <a:srgbClr val="FFFF99"/>
                </a:solidFill>
              </a:rPr>
              <a:t>pisał listy </a:t>
            </a:r>
            <a:r>
              <a:rPr lang="pl-PL" dirty="0" smtClean="0">
                <a:solidFill>
                  <a:srgbClr val="FFFF99"/>
                </a:solidFill>
              </a:rPr>
              <a:t>do wiernych </a:t>
            </a:r>
            <a:r>
              <a:rPr lang="pl-PL" dirty="0" smtClean="0">
                <a:solidFill>
                  <a:srgbClr val="FFFF99"/>
                </a:solidFill>
              </a:rPr>
              <a:t>z więzienia. </a:t>
            </a:r>
            <a:endParaRPr lang="pl-PL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pl-PL" dirty="0" smtClean="0">
              <a:solidFill>
                <a:srgbClr val="FFFF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FFFF99"/>
                </a:solidFill>
              </a:rPr>
              <a:t>Napisał tekst </a:t>
            </a:r>
            <a:r>
              <a:rPr lang="pl-PL" dirty="0" smtClean="0">
                <a:solidFill>
                  <a:srgbClr val="FFFF99"/>
                </a:solidFill>
              </a:rPr>
              <a:t>ślubów narodowych, </a:t>
            </a:r>
            <a:r>
              <a:rPr lang="pl-PL" dirty="0" smtClean="0">
                <a:solidFill>
                  <a:srgbClr val="FFFF99"/>
                </a:solidFill>
              </a:rPr>
              <a:t>które miały </a:t>
            </a:r>
            <a:r>
              <a:rPr lang="pl-PL" dirty="0" smtClean="0">
                <a:solidFill>
                  <a:srgbClr val="FFFF99"/>
                </a:solidFill>
              </a:rPr>
              <a:t>być odnowieniem królewskich </a:t>
            </a:r>
          </a:p>
          <a:p>
            <a:pPr>
              <a:buNone/>
            </a:pPr>
            <a:r>
              <a:rPr lang="pl-PL" dirty="0" smtClean="0">
                <a:solidFill>
                  <a:srgbClr val="FFFF99"/>
                </a:solidFill>
              </a:rPr>
              <a:t>       ślubów </a:t>
            </a:r>
            <a:r>
              <a:rPr lang="pl-PL" dirty="0" smtClean="0">
                <a:solidFill>
                  <a:srgbClr val="FFFF99"/>
                </a:solidFill>
              </a:rPr>
              <a:t>lwowskich Jana Kazimierza </a:t>
            </a:r>
            <a:r>
              <a:rPr lang="pl-PL" dirty="0" smtClean="0">
                <a:solidFill>
                  <a:srgbClr val="FFFF99"/>
                </a:solidFill>
              </a:rPr>
              <a:t>w </a:t>
            </a:r>
            <a:r>
              <a:rPr lang="pl-PL" dirty="0" smtClean="0">
                <a:solidFill>
                  <a:srgbClr val="FFFF99"/>
                </a:solidFill>
              </a:rPr>
              <a:t>ich </a:t>
            </a:r>
            <a:r>
              <a:rPr lang="pl-PL" dirty="0" smtClean="0">
                <a:solidFill>
                  <a:srgbClr val="FFFF99"/>
                </a:solidFill>
              </a:rPr>
              <a:t>trzechsetną </a:t>
            </a:r>
            <a:r>
              <a:rPr lang="pl-PL" dirty="0" smtClean="0">
                <a:solidFill>
                  <a:srgbClr val="FFFF99"/>
                </a:solidFill>
              </a:rPr>
              <a:t>rocznicę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advTm="12125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898</TotalTime>
  <Words>805</Words>
  <Application>Microsoft Office PowerPoint</Application>
  <PresentationFormat>Pokaz na ekranie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Wierzchołek</vt:lpstr>
      <vt:lpstr>Prymas tysiąclecia</vt:lpstr>
      <vt:lpstr>Życiorys</vt:lpstr>
      <vt:lpstr>Lata Nauki</vt:lpstr>
      <vt:lpstr>Seminarium i Święcenia Kapłańskie</vt:lpstr>
      <vt:lpstr>Kapłaństwo</vt:lpstr>
      <vt:lpstr>Biskupstwo </vt:lpstr>
      <vt:lpstr>Arcybiskupstwo </vt:lpstr>
      <vt:lpstr>Represje komunistyczne</vt:lpstr>
      <vt:lpstr>Jasnogórskie Śluby Narodu Polskiego</vt:lpstr>
      <vt:lpstr>Stosunki z władzami komunistycznymi</vt:lpstr>
      <vt:lpstr>Przyjaźń z Karolem Wojtyłą</vt:lpstr>
      <vt:lpstr>Dekalog Prymasa</vt:lpstr>
      <vt:lpstr>Mąż stanu, obrońca praw człowieka, narodu i Kościoła</vt:lpstr>
      <vt:lpstr>Śmierć</vt:lpstr>
      <vt:lpstr>Beatyfikacja</vt:lpstr>
      <vt:lpstr>Slajd 16</vt:lpstr>
      <vt:lpstr>Slajd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Prymas tysiąclecia</dc:title>
  <dc:creator>REGINAROZKWITALSKA</dc:creator>
  <cp:lastModifiedBy>REGINAROZKWITALSKA</cp:lastModifiedBy>
  <cp:revision>3</cp:revision>
  <dcterms:created xsi:type="dcterms:W3CDTF">2020-05-28T15:49:41Z</dcterms:created>
  <dcterms:modified xsi:type="dcterms:W3CDTF">2020-05-29T18:49:45Z</dcterms:modified>
</cp:coreProperties>
</file>