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31.05.2020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31.05.2020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31.05.2020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31.05.2020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31.05.2020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31.05.2020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31.05.2020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1656" y="0"/>
            <a:ext cx="9227311" cy="6858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51520" y="5445224"/>
            <a:ext cx="7828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Kardynał Stefan Wyszyński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t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79512" y="188640"/>
            <a:ext cx="38228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>
                <a:solidFill>
                  <a:schemeClr val="bg1"/>
                </a:solidFill>
              </a:rPr>
              <a:t>BISKUP LUBELSKI </a:t>
            </a:r>
            <a:endParaRPr lang="pl-PL" sz="4000" dirty="0">
              <a:solidFill>
                <a:schemeClr val="bg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79512" y="908720"/>
            <a:ext cx="8784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*Po </a:t>
            </a:r>
            <a:r>
              <a:rPr lang="pl-PL" sz="2400" dirty="0" smtClean="0">
                <a:solidFill>
                  <a:schemeClr val="bg1"/>
                </a:solidFill>
              </a:rPr>
              <a:t>zakończeniu wojny wrócił do </a:t>
            </a:r>
            <a:r>
              <a:rPr lang="pl-PL" sz="2400" b="1" dirty="0" smtClean="0">
                <a:solidFill>
                  <a:schemeClr val="bg1"/>
                </a:solidFill>
              </a:rPr>
              <a:t>Włocławka</a:t>
            </a:r>
            <a:r>
              <a:rPr lang="pl-PL" sz="2400" dirty="0" smtClean="0">
                <a:solidFill>
                  <a:schemeClr val="bg1"/>
                </a:solidFill>
              </a:rPr>
              <a:t>, gdzie organizował </a:t>
            </a:r>
            <a:r>
              <a:rPr lang="pl-PL" sz="2400" b="1" dirty="0" smtClean="0">
                <a:solidFill>
                  <a:schemeClr val="bg1"/>
                </a:solidFill>
              </a:rPr>
              <a:t>Wyższe Seminarium </a:t>
            </a:r>
            <a:r>
              <a:rPr lang="pl-PL" sz="2400" b="1" dirty="0" smtClean="0">
                <a:solidFill>
                  <a:schemeClr val="bg1"/>
                </a:solidFill>
              </a:rPr>
              <a:t>Duchowne </a:t>
            </a:r>
            <a:r>
              <a:rPr lang="pl-PL" sz="2400" dirty="0" smtClean="0">
                <a:solidFill>
                  <a:schemeClr val="bg1"/>
                </a:solidFill>
              </a:rPr>
              <a:t>i </a:t>
            </a:r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</a:rPr>
              <a:t>19 marca 1945 </a:t>
            </a:r>
            <a:r>
              <a:rPr lang="pl-PL" sz="2400" dirty="0" smtClean="0">
                <a:solidFill>
                  <a:schemeClr val="bg1"/>
                </a:solidFill>
              </a:rPr>
              <a:t>został jego </a:t>
            </a:r>
            <a:r>
              <a:rPr lang="pl-PL" sz="2400" dirty="0" smtClean="0">
                <a:solidFill>
                  <a:schemeClr val="bg1"/>
                </a:solidFill>
              </a:rPr>
              <a:t>rektorem. </a:t>
            </a:r>
            <a:r>
              <a:rPr lang="pl-PL" sz="2400" dirty="0" smtClean="0">
                <a:solidFill>
                  <a:schemeClr val="bg1"/>
                </a:solidFill>
              </a:rPr>
              <a:t>Będąc rektorem, profesorem i ojcem </a:t>
            </a:r>
            <a:r>
              <a:rPr lang="pl-PL" sz="2400" dirty="0" smtClean="0">
                <a:solidFill>
                  <a:schemeClr val="bg1"/>
                </a:solidFill>
              </a:rPr>
              <a:t>duchownym kleryków, </a:t>
            </a:r>
            <a:r>
              <a:rPr lang="pl-PL" sz="2400" dirty="0" smtClean="0">
                <a:solidFill>
                  <a:schemeClr val="bg1"/>
                </a:solidFill>
              </a:rPr>
              <a:t>był również wikariuszem w </a:t>
            </a:r>
            <a:r>
              <a:rPr lang="pl-PL" sz="2400" b="1" dirty="0" smtClean="0">
                <a:solidFill>
                  <a:schemeClr val="bg1"/>
                </a:solidFill>
              </a:rPr>
              <a:t>parafii św. Jana Chrzciciela w Lubrańcu i proboszczem parafii św. Wojciecha Biskupa i Męczennika w </a:t>
            </a:r>
            <a:r>
              <a:rPr lang="pl-PL" sz="2400" b="1" dirty="0" err="1" smtClean="0">
                <a:solidFill>
                  <a:schemeClr val="bg1"/>
                </a:solidFill>
              </a:rPr>
              <a:t>Kłobii</a:t>
            </a:r>
            <a:r>
              <a:rPr lang="pl-PL" sz="2400" b="1" dirty="0" smtClean="0">
                <a:solidFill>
                  <a:schemeClr val="bg1"/>
                </a:solidFill>
              </a:rPr>
              <a:t> i parafii Narodzenia Najświętszej Maryi Panny w </a:t>
            </a:r>
            <a:r>
              <a:rPr lang="pl-PL" sz="2400" b="1" dirty="0" smtClean="0">
                <a:solidFill>
                  <a:schemeClr val="bg1"/>
                </a:solidFill>
              </a:rPr>
              <a:t>Zgłowiączce. </a:t>
            </a:r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</a:rPr>
              <a:t>15 sierpnia 1945 </a:t>
            </a:r>
            <a:r>
              <a:rPr lang="pl-PL" sz="2400" dirty="0" smtClean="0">
                <a:solidFill>
                  <a:schemeClr val="bg1"/>
                </a:solidFill>
              </a:rPr>
              <a:t>został kanonikiem kapituły katedralnej we </a:t>
            </a:r>
            <a:r>
              <a:rPr lang="pl-PL" sz="2400" b="1" dirty="0" smtClean="0">
                <a:solidFill>
                  <a:schemeClr val="bg1"/>
                </a:solidFill>
              </a:rPr>
              <a:t>Włocławku. 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79512" y="4221088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*</a:t>
            </a:r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</a:rPr>
              <a:t>4 </a:t>
            </a:r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</a:rPr>
              <a:t>marca 1946 </a:t>
            </a:r>
            <a:r>
              <a:rPr lang="pl-PL" sz="2400" dirty="0" smtClean="0">
                <a:solidFill>
                  <a:schemeClr val="bg1"/>
                </a:solidFill>
              </a:rPr>
              <a:t>został prekonizowany przez </a:t>
            </a:r>
            <a:r>
              <a:rPr lang="pl-PL" sz="2400" b="1" dirty="0" smtClean="0">
                <a:solidFill>
                  <a:schemeClr val="bg1"/>
                </a:solidFill>
              </a:rPr>
              <a:t>papieża Piusa </a:t>
            </a:r>
            <a:r>
              <a:rPr lang="pl-PL" sz="2400" b="1" dirty="0" smtClean="0">
                <a:solidFill>
                  <a:schemeClr val="bg1"/>
                </a:solidFill>
              </a:rPr>
              <a:t>XII </a:t>
            </a:r>
            <a:r>
              <a:rPr lang="pl-PL" sz="2400" dirty="0" smtClean="0">
                <a:solidFill>
                  <a:schemeClr val="bg1"/>
                </a:solidFill>
              </a:rPr>
              <a:t>biskupem diecezjalnym diecezji lubelskiej. </a:t>
            </a:r>
            <a:r>
              <a:rPr lang="pl-PL" sz="2400" dirty="0" smtClean="0">
                <a:solidFill>
                  <a:schemeClr val="bg1"/>
                </a:solidFill>
              </a:rPr>
              <a:t>Święcenia biskupie otrzymał </a:t>
            </a:r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</a:rPr>
              <a:t>12 maja </a:t>
            </a:r>
            <a:r>
              <a:rPr lang="pl-PL" sz="2400" dirty="0" smtClean="0">
                <a:solidFill>
                  <a:schemeClr val="bg1"/>
                </a:solidFill>
              </a:rPr>
              <a:t>z rąk </a:t>
            </a:r>
            <a:r>
              <a:rPr lang="pl-PL" sz="2400" b="1" dirty="0" smtClean="0">
                <a:solidFill>
                  <a:schemeClr val="bg1"/>
                </a:solidFill>
              </a:rPr>
              <a:t>kard. Augusta Hlonda, prymasa Polski na Jasnej </a:t>
            </a:r>
            <a:r>
              <a:rPr lang="pl-PL" sz="2400" b="1" dirty="0" smtClean="0">
                <a:solidFill>
                  <a:schemeClr val="bg1"/>
                </a:solidFill>
              </a:rPr>
              <a:t>Górze. </a:t>
            </a:r>
            <a:r>
              <a:rPr lang="pl-PL" sz="2400" dirty="0" smtClean="0">
                <a:solidFill>
                  <a:schemeClr val="bg1"/>
                </a:solidFill>
              </a:rPr>
              <a:t>W swoim herbie biskupim umieścił słowa </a:t>
            </a:r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</a:rPr>
              <a:t>„Soli </a:t>
            </a:r>
            <a:r>
              <a:rPr lang="pl-PL" sz="2400" b="1" dirty="0" err="1" smtClean="0">
                <a:solidFill>
                  <a:schemeClr val="accent6">
                    <a:lumMod val="75000"/>
                  </a:schemeClr>
                </a:solidFill>
              </a:rPr>
              <a:t>Deo</a:t>
            </a:r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</a:rPr>
              <a:t>” </a:t>
            </a:r>
            <a:r>
              <a:rPr lang="pl-PL" sz="2400" dirty="0" smtClean="0">
                <a:solidFill>
                  <a:schemeClr val="bg1"/>
                </a:solidFill>
              </a:rPr>
              <a:t>(</a:t>
            </a:r>
            <a:r>
              <a:rPr lang="pl-PL" sz="2400" dirty="0" err="1" smtClean="0">
                <a:solidFill>
                  <a:schemeClr val="bg1"/>
                </a:solidFill>
              </a:rPr>
              <a:t>pol.</a:t>
            </a:r>
            <a:r>
              <a:rPr lang="pl-PL" sz="2400" i="1" dirty="0" err="1" smtClean="0">
                <a:solidFill>
                  <a:schemeClr val="bg1"/>
                </a:solidFill>
              </a:rPr>
              <a:t>Samemu</a:t>
            </a:r>
            <a:r>
              <a:rPr lang="pl-PL" sz="2400" i="1" dirty="0" smtClean="0">
                <a:solidFill>
                  <a:schemeClr val="bg1"/>
                </a:solidFill>
              </a:rPr>
              <a:t> </a:t>
            </a:r>
            <a:r>
              <a:rPr lang="pl-PL" sz="2400" i="1" dirty="0" smtClean="0">
                <a:solidFill>
                  <a:schemeClr val="bg1"/>
                </a:solidFill>
              </a:rPr>
              <a:t>Bogu</a:t>
            </a:r>
            <a:r>
              <a:rPr lang="pl-PL" sz="2400" dirty="0" smtClean="0">
                <a:solidFill>
                  <a:schemeClr val="bg1"/>
                </a:solidFill>
              </a:rPr>
              <a:t>). </a:t>
            </a:r>
            <a:endParaRPr lang="pl-PL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t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79512" y="188640"/>
            <a:ext cx="3613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smtClean="0">
                <a:solidFill>
                  <a:schemeClr val="bg1"/>
                </a:solidFill>
              </a:rPr>
              <a:t>PRYMAS POLSKI</a:t>
            </a:r>
            <a:endParaRPr lang="pl-PL" sz="4000" b="1" dirty="0">
              <a:solidFill>
                <a:schemeClr val="bg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79512" y="1052736"/>
            <a:ext cx="87849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</a:rPr>
              <a:t>*W </a:t>
            </a:r>
            <a:r>
              <a:rPr lang="pl-PL" sz="2000" dirty="0" smtClean="0">
                <a:solidFill>
                  <a:schemeClr val="bg1"/>
                </a:solidFill>
              </a:rPr>
              <a:t>archiwum prymasowskim </a:t>
            </a:r>
            <a:r>
              <a:rPr lang="pl-PL" sz="2000" b="1" dirty="0" smtClean="0">
                <a:solidFill>
                  <a:schemeClr val="bg1"/>
                </a:solidFill>
              </a:rPr>
              <a:t>w Warszawie </a:t>
            </a:r>
            <a:r>
              <a:rPr lang="pl-PL" sz="2000" dirty="0" smtClean="0">
                <a:solidFill>
                  <a:schemeClr val="bg1"/>
                </a:solidFill>
              </a:rPr>
              <a:t>znajduje się ostatnia wola będącego u schyłku życia prymasa </a:t>
            </a:r>
            <a:r>
              <a:rPr lang="pl-PL" sz="2000" b="1" dirty="0" smtClean="0">
                <a:solidFill>
                  <a:schemeClr val="bg1"/>
                </a:solidFill>
              </a:rPr>
              <a:t>Polski Augusta Hlonda</a:t>
            </a:r>
            <a:r>
              <a:rPr lang="pl-PL" sz="2000" dirty="0" smtClean="0">
                <a:solidFill>
                  <a:schemeClr val="bg1"/>
                </a:solidFill>
              </a:rPr>
              <a:t>, podyktowana osobistemu sekretarzowi </a:t>
            </a:r>
            <a:r>
              <a:rPr lang="pl-PL" sz="2000" b="1" dirty="0" smtClean="0">
                <a:solidFill>
                  <a:schemeClr val="bg1"/>
                </a:solidFill>
              </a:rPr>
              <a:t>ks. Antoniemu Baraniakowi</a:t>
            </a:r>
            <a:r>
              <a:rPr lang="pl-PL" sz="2000" dirty="0" smtClean="0">
                <a:solidFill>
                  <a:schemeClr val="bg1"/>
                </a:solidFill>
              </a:rPr>
              <a:t>, w której prosi listem do </a:t>
            </a:r>
            <a:r>
              <a:rPr lang="pl-PL" sz="2000" b="1" dirty="0" smtClean="0">
                <a:solidFill>
                  <a:schemeClr val="bg1"/>
                </a:solidFill>
              </a:rPr>
              <a:t>papieża Piusa XII </a:t>
            </a:r>
            <a:r>
              <a:rPr lang="pl-PL" sz="2000" dirty="0" smtClean="0">
                <a:solidFill>
                  <a:schemeClr val="bg1"/>
                </a:solidFill>
              </a:rPr>
              <a:t>o mianowanie swoim następcą biskupa lubelskiego Stefana </a:t>
            </a:r>
            <a:r>
              <a:rPr lang="pl-PL" sz="2000" dirty="0" smtClean="0">
                <a:solidFill>
                  <a:schemeClr val="bg1"/>
                </a:solidFill>
              </a:rPr>
              <a:t>Wyszyńskiego. </a:t>
            </a:r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  <a:t>12 listopada 1948</a:t>
            </a:r>
            <a:r>
              <a:rPr lang="pl-PL" sz="2000" dirty="0" smtClean="0">
                <a:solidFill>
                  <a:schemeClr val="bg1"/>
                </a:solidFill>
              </a:rPr>
              <a:t> </a:t>
            </a:r>
            <a:r>
              <a:rPr lang="pl-PL" sz="2000" b="1" dirty="0" smtClean="0">
                <a:solidFill>
                  <a:schemeClr val="bg1"/>
                </a:solidFill>
              </a:rPr>
              <a:t>papież Pius XII </a:t>
            </a:r>
            <a:r>
              <a:rPr lang="pl-PL" sz="2000" dirty="0" smtClean="0">
                <a:solidFill>
                  <a:schemeClr val="bg1"/>
                </a:solidFill>
              </a:rPr>
              <a:t>na </a:t>
            </a:r>
            <a:r>
              <a:rPr lang="pl-PL" sz="2000" b="1" dirty="0" smtClean="0">
                <a:solidFill>
                  <a:schemeClr val="bg1"/>
                </a:solidFill>
              </a:rPr>
              <a:t>konsystorzu w Rzymie </a:t>
            </a:r>
            <a:r>
              <a:rPr lang="pl-PL" sz="2000" dirty="0" smtClean="0">
                <a:solidFill>
                  <a:schemeClr val="bg1"/>
                </a:solidFill>
              </a:rPr>
              <a:t>mianował arcybiskupem metropolitą gnieźnieńskim i warszawskim, a tym samym prymasem Polski, bp. </a:t>
            </a:r>
            <a:r>
              <a:rPr lang="pl-PL" sz="2000" b="1" dirty="0" smtClean="0">
                <a:solidFill>
                  <a:schemeClr val="bg1"/>
                </a:solidFill>
              </a:rPr>
              <a:t>Stefana </a:t>
            </a:r>
            <a:r>
              <a:rPr lang="pl-PL" sz="2000" b="1" dirty="0" smtClean="0">
                <a:solidFill>
                  <a:schemeClr val="bg1"/>
                </a:solidFill>
              </a:rPr>
              <a:t>Wyszyńskiego</a:t>
            </a:r>
            <a:r>
              <a:rPr lang="pl-PL" sz="2000" dirty="0" smtClean="0">
                <a:solidFill>
                  <a:schemeClr val="bg1"/>
                </a:solidFill>
              </a:rPr>
              <a:t>. </a:t>
            </a:r>
            <a:r>
              <a:rPr lang="pl-PL" sz="2000" dirty="0" smtClean="0">
                <a:solidFill>
                  <a:schemeClr val="bg1"/>
                </a:solidFill>
              </a:rPr>
              <a:t>Bulla nominacyjna została podpisana przez papieża </a:t>
            </a:r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  <a:t>16 </a:t>
            </a:r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  <a:t>listopada.</a:t>
            </a:r>
            <a:r>
              <a:rPr lang="pl-PL" sz="2000" dirty="0" smtClean="0">
                <a:solidFill>
                  <a:schemeClr val="bg1"/>
                </a:solidFill>
              </a:rPr>
              <a:t> </a:t>
            </a:r>
            <a:r>
              <a:rPr lang="pl-PL" sz="2000" dirty="0" smtClean="0">
                <a:solidFill>
                  <a:schemeClr val="bg1"/>
                </a:solidFill>
              </a:rPr>
              <a:t>Ingres w Gnieźnie odbył się </a:t>
            </a:r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  <a:t>2 lutego 1949</a:t>
            </a:r>
            <a:r>
              <a:rPr lang="pl-PL" sz="2000" dirty="0" smtClean="0">
                <a:solidFill>
                  <a:schemeClr val="bg1"/>
                </a:solidFill>
              </a:rPr>
              <a:t>. Warto dodać, że w drodze jadącego samochodem prymasa spotkały szykany ze strony milicji, która wielokrotnie go zatrzymywała oraz legitymowała czy </a:t>
            </a:r>
            <a:r>
              <a:rPr lang="pl-PL" sz="2000" dirty="0" smtClean="0">
                <a:solidFill>
                  <a:schemeClr val="bg1"/>
                </a:solidFill>
              </a:rPr>
              <a:t>kontrolowała. </a:t>
            </a:r>
            <a:r>
              <a:rPr lang="pl-PL" sz="2000" dirty="0" smtClean="0">
                <a:solidFill>
                  <a:schemeClr val="bg1"/>
                </a:solidFill>
              </a:rPr>
              <a:t>Ingres natomiast w </a:t>
            </a:r>
            <a:r>
              <a:rPr lang="pl-PL" sz="2000" b="1" dirty="0" smtClean="0">
                <a:solidFill>
                  <a:schemeClr val="bg1"/>
                </a:solidFill>
              </a:rPr>
              <a:t>Warszawie</a:t>
            </a:r>
            <a:r>
              <a:rPr lang="pl-PL" sz="2000" dirty="0" smtClean="0">
                <a:solidFill>
                  <a:schemeClr val="bg1"/>
                </a:solidFill>
              </a:rPr>
              <a:t> miał </a:t>
            </a:r>
            <a:r>
              <a:rPr lang="pl-PL" sz="2000" dirty="0" smtClean="0">
                <a:solidFill>
                  <a:schemeClr val="bg1"/>
                </a:solidFill>
              </a:rPr>
              <a:t>miejsce </a:t>
            </a:r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  <a:t>6 lutego 1949</a:t>
            </a:r>
            <a:r>
              <a:rPr lang="pl-PL" sz="2000" dirty="0" smtClean="0">
                <a:solidFill>
                  <a:schemeClr val="bg1"/>
                </a:solidFill>
              </a:rPr>
              <a:t>. W okolicznościowej mowie, którą wówczas wygłosił powiedział m.in.: 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79512" y="4919008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 smtClean="0">
                <a:solidFill>
                  <a:schemeClr val="accent6">
                    <a:lumMod val="75000"/>
                  </a:schemeClr>
                </a:solidFill>
              </a:rPr>
              <a:t>,,Od </a:t>
            </a:r>
            <a:r>
              <a:rPr lang="pl-PL" sz="2000" i="1" dirty="0" smtClean="0">
                <a:solidFill>
                  <a:schemeClr val="accent6">
                    <a:lumMod val="75000"/>
                  </a:schemeClr>
                </a:solidFill>
              </a:rPr>
              <a:t>dziś zaczyna się moja droga przez Warszawę. Znam ją dobrze, jestem z nią związany tak blisko, może najbardziej była mi bliska, gdy broczyła krwią w powstaniu, gdy patrzyłem z Izabelina na dymy ofiarnego wielkiego ołtarza całopalenia. Dzisiaj muszę pokochać Warszawę i oddać jej swoje siły i życie. O wiele to łatwiej dziś niż kiedykolwiek. Oby Bóg – Miłość nadał tej pasterskiej miłości swoje Ojcowskie oblicze</a:t>
            </a:r>
            <a:r>
              <a:rPr lang="pl-PL" sz="2000" i="1" dirty="0" smtClean="0">
                <a:solidFill>
                  <a:schemeClr val="accent6">
                    <a:lumMod val="75000"/>
                  </a:schemeClr>
                </a:solidFill>
              </a:rPr>
              <a:t>.”</a:t>
            </a:r>
            <a:endParaRPr lang="pl-PL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t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79512" y="188640"/>
            <a:ext cx="6370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smtClean="0">
                <a:solidFill>
                  <a:schemeClr val="bg1"/>
                </a:solidFill>
              </a:rPr>
              <a:t>CHOROBA I ŚMIERĆ STEFANA</a:t>
            </a:r>
            <a:endParaRPr lang="pl-PL" sz="4000" b="1" dirty="0">
              <a:solidFill>
                <a:schemeClr val="bg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79512" y="980728"/>
            <a:ext cx="87849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*</a:t>
            </a:r>
            <a:r>
              <a:rPr lang="pl-PL" sz="2400" dirty="0" smtClean="0">
                <a:solidFill>
                  <a:schemeClr val="bg1"/>
                </a:solidFill>
              </a:rPr>
              <a:t>W </a:t>
            </a:r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</a:rPr>
              <a:t>połowie marca 1981 </a:t>
            </a:r>
            <a:r>
              <a:rPr lang="pl-PL" sz="2400" dirty="0" smtClean="0">
                <a:solidFill>
                  <a:schemeClr val="bg1"/>
                </a:solidFill>
              </a:rPr>
              <a:t>u Wyszyńskiego rozpoznano </a:t>
            </a:r>
            <a:r>
              <a:rPr lang="pl-PL" sz="2400" b="1" dirty="0" smtClean="0">
                <a:solidFill>
                  <a:schemeClr val="bg1"/>
                </a:solidFill>
              </a:rPr>
              <a:t>chorobę nowotworową. </a:t>
            </a:r>
            <a:r>
              <a:rPr lang="pl-PL" sz="2400" dirty="0" smtClean="0">
                <a:solidFill>
                  <a:schemeClr val="bg1"/>
                </a:solidFill>
              </a:rPr>
              <a:t>Mimo starań lekarzy nie dało się zahamować jej rozwoju. </a:t>
            </a:r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</a:rPr>
              <a:t>16 maja 1981 </a:t>
            </a:r>
            <a:r>
              <a:rPr lang="pl-PL" sz="2400" dirty="0" smtClean="0">
                <a:solidFill>
                  <a:schemeClr val="bg1"/>
                </a:solidFill>
              </a:rPr>
              <a:t>prymas przyjął sakrament </a:t>
            </a:r>
            <a:r>
              <a:rPr lang="pl-PL" sz="2400" dirty="0" smtClean="0">
                <a:solidFill>
                  <a:schemeClr val="bg1"/>
                </a:solidFill>
              </a:rPr>
              <a:t>namaszczenia chorych</a:t>
            </a:r>
            <a:r>
              <a:rPr lang="pl-PL" sz="2400" dirty="0" smtClean="0">
                <a:solidFill>
                  <a:schemeClr val="bg1"/>
                </a:solidFill>
              </a:rPr>
              <a:t>. Po przyjęciu sakramentu zwrócił się do zebranych przy łóżku, nawiązując m.in. do zamachu na życie papieża Jana Pawła II, który miał miejsce </a:t>
            </a:r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13 </a:t>
            </a:r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maja.  ,,</a:t>
            </a:r>
            <a:r>
              <a:rPr lang="pl-PL" sz="2400" i="1" dirty="0" smtClean="0">
                <a:solidFill>
                  <a:schemeClr val="accent6">
                    <a:lumMod val="75000"/>
                  </a:schemeClr>
                </a:solidFill>
              </a:rPr>
              <a:t> Uważam, że powinienem dzielić dolę Ojca Świętego, który wprawdzie później, ale włączył się w moje cierpienia</a:t>
            </a:r>
            <a:r>
              <a:rPr lang="pl-PL" sz="2400" i="1" dirty="0" smtClean="0">
                <a:solidFill>
                  <a:schemeClr val="accent6">
                    <a:lumMod val="75000"/>
                  </a:schemeClr>
                </a:solidFill>
              </a:rPr>
              <a:t>.”</a:t>
            </a:r>
          </a:p>
          <a:p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</a:rPr>
              <a:t>22 maja 1981 </a:t>
            </a:r>
            <a:r>
              <a:rPr lang="pl-PL" sz="2400" dirty="0" smtClean="0">
                <a:solidFill>
                  <a:schemeClr val="bg1"/>
                </a:solidFill>
              </a:rPr>
              <a:t>ostatni raz wystąpił publicznie, otwierając obrady Rady Głównej Episkopatu Polski. Zmarł sześć dni później, </a:t>
            </a:r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</a:rPr>
              <a:t>w czwartek 28 maja, </a:t>
            </a:r>
            <a:r>
              <a:rPr lang="pl-PL" sz="2400" dirty="0" smtClean="0">
                <a:solidFill>
                  <a:schemeClr val="bg1"/>
                </a:solidFill>
              </a:rPr>
              <a:t>w uroczystość Wniebowstąpienia Pańskiego o godzinie </a:t>
            </a:r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4:40</a:t>
            </a:r>
            <a:r>
              <a:rPr lang="pl-PL" sz="2400" dirty="0" smtClean="0">
                <a:solidFill>
                  <a:schemeClr val="bg1"/>
                </a:solidFill>
              </a:rPr>
              <a:t>. </a:t>
            </a:r>
            <a:r>
              <a:rPr lang="pl-PL" sz="2400" dirty="0" smtClean="0">
                <a:solidFill>
                  <a:schemeClr val="bg1"/>
                </a:solidFill>
              </a:rPr>
              <a:t>W oficjalnym komunikacie Rady Głównej Episkopatu Polski podano, że przyczyną śmierci był </a:t>
            </a:r>
            <a:r>
              <a:rPr lang="pl-PL" sz="2400" b="1" dirty="0" smtClean="0">
                <a:solidFill>
                  <a:schemeClr val="bg1"/>
                </a:solidFill>
              </a:rPr>
              <a:t>„rozsiany proces nowotworowy jamy brzusznej o wybitnej złośliwości i szybkim postępie</a:t>
            </a:r>
            <a:r>
              <a:rPr lang="pl-PL" sz="2400" b="1" dirty="0" smtClean="0">
                <a:solidFill>
                  <a:schemeClr val="bg1"/>
                </a:solidFill>
              </a:rPr>
              <a:t>”. 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Na posiedzeniu Komisji Wspólnej podjęto decyzję o ogłoszeniu żałoby narodowej </a:t>
            </a:r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</a:rPr>
              <a:t>od 28 do 31 maja.</a:t>
            </a:r>
            <a:endParaRPr lang="pl-PL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t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79512" y="260648"/>
            <a:ext cx="87849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W dniu śmierci prymasa nadeszła do Polski depesza kondolencyjna od przechodzącego rehabilitację po zamachu papieża Jana Pawła II. Papież odprawił również mszę za duszę prymasa w swoim szpitalnym pokoju, </a:t>
            </a:r>
            <a:r>
              <a:rPr lang="pl-PL" sz="2400" b="1" dirty="0" smtClean="0">
                <a:solidFill>
                  <a:schemeClr val="bg1"/>
                </a:solidFill>
              </a:rPr>
              <a:t>zaś w kościele Najświętszej Maryi Panny na </a:t>
            </a:r>
            <a:r>
              <a:rPr lang="pl-PL" sz="2400" b="1" dirty="0" err="1" smtClean="0">
                <a:solidFill>
                  <a:schemeClr val="bg1"/>
                </a:solidFill>
              </a:rPr>
              <a:t>Zatybrzu</a:t>
            </a:r>
            <a:r>
              <a:rPr lang="pl-PL" sz="2400" b="1" dirty="0" smtClean="0">
                <a:solidFill>
                  <a:schemeClr val="bg1"/>
                </a:solidFill>
              </a:rPr>
              <a:t>, </a:t>
            </a:r>
            <a:r>
              <a:rPr lang="pl-PL" sz="2400" dirty="0" smtClean="0">
                <a:solidFill>
                  <a:schemeClr val="bg1"/>
                </a:solidFill>
              </a:rPr>
              <a:t>tytularnym kościele zmarłego, odprawiona została msza żałobna pod przewodnictwem </a:t>
            </a:r>
            <a:r>
              <a:rPr lang="pl-PL" sz="2400" b="1" dirty="0" smtClean="0">
                <a:solidFill>
                  <a:schemeClr val="bg1"/>
                </a:solidFill>
              </a:rPr>
              <a:t>kard. Władysława </a:t>
            </a:r>
            <a:r>
              <a:rPr lang="pl-PL" sz="2400" b="1" dirty="0" smtClean="0">
                <a:solidFill>
                  <a:schemeClr val="bg1"/>
                </a:solidFill>
              </a:rPr>
              <a:t>Rubina. </a:t>
            </a:r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</a:rPr>
              <a:t>28 maja</a:t>
            </a:r>
            <a:r>
              <a:rPr lang="pl-PL" sz="2400" dirty="0" smtClean="0">
                <a:solidFill>
                  <a:schemeClr val="bg1"/>
                </a:solidFill>
              </a:rPr>
              <a:t> wieczorem przeniesiono ciało zmarłego </a:t>
            </a:r>
            <a:r>
              <a:rPr lang="pl-PL" sz="2400" b="1" dirty="0" smtClean="0">
                <a:solidFill>
                  <a:schemeClr val="bg1"/>
                </a:solidFill>
              </a:rPr>
              <a:t>z Domu Arcybiskupów Warszawskich przy ul. </a:t>
            </a:r>
            <a:r>
              <a:rPr lang="pl-PL" sz="2400" b="1" dirty="0" smtClean="0">
                <a:solidFill>
                  <a:schemeClr val="bg1"/>
                </a:solidFill>
              </a:rPr>
              <a:t>Miodowej do </a:t>
            </a:r>
            <a:r>
              <a:rPr lang="pl-PL" sz="2400" b="1" dirty="0" smtClean="0">
                <a:solidFill>
                  <a:schemeClr val="bg1"/>
                </a:solidFill>
              </a:rPr>
              <a:t>kościoła seminaryjnego Wniebowzięcia NMP i św. Józefa </a:t>
            </a:r>
            <a:r>
              <a:rPr lang="pl-PL" sz="2400" b="1" dirty="0" smtClean="0">
                <a:solidFill>
                  <a:schemeClr val="bg1"/>
                </a:solidFill>
              </a:rPr>
              <a:t>Oblubieńca </a:t>
            </a:r>
            <a:r>
              <a:rPr lang="pl-PL" sz="2400" b="1" dirty="0" smtClean="0">
                <a:solidFill>
                  <a:schemeClr val="bg1"/>
                </a:solidFill>
              </a:rPr>
              <a:t>przy Krakowskim Przedmieściu, </a:t>
            </a:r>
            <a:r>
              <a:rPr lang="pl-PL" sz="2400" dirty="0" smtClean="0">
                <a:solidFill>
                  <a:schemeClr val="bg1"/>
                </a:solidFill>
              </a:rPr>
              <a:t>gdzie następnie odprawiona została msza żałobna pod przewodnictwem </a:t>
            </a:r>
            <a:r>
              <a:rPr lang="pl-PL" sz="2400" b="1" dirty="0" smtClean="0">
                <a:solidFill>
                  <a:schemeClr val="bg1"/>
                </a:solidFill>
              </a:rPr>
              <a:t>kard. Macharskiego. </a:t>
            </a:r>
            <a:endParaRPr lang="pl-PL" sz="2400" b="1" dirty="0">
              <a:solidFill>
                <a:schemeClr val="bg1"/>
              </a:solidFill>
            </a:endParaRPr>
          </a:p>
        </p:txBody>
      </p:sp>
      <p:pic>
        <p:nvPicPr>
          <p:cNvPr id="4" name="Obraz 3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077072"/>
            <a:ext cx="2592288" cy="259228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t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79512" y="260648"/>
            <a:ext cx="8712968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Pogrzeb prymasa, nazywany także królewskim, zgromadził w stolicy tysiące ludzi, zarówno wierzących, jak i </a:t>
            </a:r>
            <a:r>
              <a:rPr lang="pl-PL" sz="2400" dirty="0" smtClean="0">
                <a:solidFill>
                  <a:schemeClr val="bg1"/>
                </a:solidFill>
              </a:rPr>
              <a:t>niewierzących. </a:t>
            </a:r>
            <a:endParaRPr lang="pl-PL" sz="2400" dirty="0" smtClean="0">
              <a:solidFill>
                <a:schemeClr val="bg1"/>
              </a:solidFill>
            </a:endParaRPr>
          </a:p>
          <a:p>
            <a:r>
              <a:rPr lang="pl-PL" sz="2400" dirty="0" smtClean="0">
                <a:solidFill>
                  <a:schemeClr val="bg1"/>
                </a:solidFill>
              </a:rPr>
              <a:t>Uroczystości pogrzebowe, którym przewodniczył </a:t>
            </a:r>
            <a:r>
              <a:rPr lang="pl-PL" sz="2400" b="1" dirty="0" smtClean="0">
                <a:solidFill>
                  <a:schemeClr val="bg1"/>
                </a:solidFill>
              </a:rPr>
              <a:t>sekretarz Stanu Watykanu kard. Agostino Casaroli</a:t>
            </a:r>
            <a:r>
              <a:rPr lang="pl-PL" sz="2400" dirty="0" smtClean="0">
                <a:solidFill>
                  <a:schemeClr val="bg1"/>
                </a:solidFill>
              </a:rPr>
              <a:t> odbyły się </a:t>
            </a:r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</a:rPr>
              <a:t>31 maja. </a:t>
            </a:r>
            <a:r>
              <a:rPr lang="pl-PL" sz="2400" dirty="0" smtClean="0">
                <a:solidFill>
                  <a:schemeClr val="bg1"/>
                </a:solidFill>
              </a:rPr>
              <a:t>Ceremonia rozpoczęła się liturgią żałobną w kościele seminaryjnym przy Krakowskim Przedmieściu, z którego następnie ruszył kondukt żałobny z udziałem delegacji oficjalnych kościelnych i świeckich oraz tłumów ludzi</a:t>
            </a:r>
            <a:r>
              <a:rPr lang="pl-PL" sz="2400" dirty="0" smtClean="0">
                <a:solidFill>
                  <a:schemeClr val="bg1"/>
                </a:solidFill>
              </a:rPr>
              <a:t>. </a:t>
            </a:r>
            <a:r>
              <a:rPr lang="pl-PL" sz="2400" dirty="0" smtClean="0">
                <a:solidFill>
                  <a:schemeClr val="bg1"/>
                </a:solidFill>
              </a:rPr>
              <a:t>Kondukt żałobny doszedł </a:t>
            </a:r>
            <a:r>
              <a:rPr lang="pl-PL" sz="2400" b="1" dirty="0" smtClean="0">
                <a:solidFill>
                  <a:schemeClr val="bg1"/>
                </a:solidFill>
              </a:rPr>
              <a:t>do placu Zwycięstwa</a:t>
            </a:r>
            <a:r>
              <a:rPr lang="pl-PL" sz="2400" dirty="0" smtClean="0">
                <a:solidFill>
                  <a:schemeClr val="bg1"/>
                </a:solidFill>
              </a:rPr>
              <a:t>, gdzie odbyła się msza święta pod przewodnictwem </a:t>
            </a:r>
            <a:r>
              <a:rPr lang="pl-PL" sz="2400" b="1" dirty="0" smtClean="0">
                <a:solidFill>
                  <a:schemeClr val="bg1"/>
                </a:solidFill>
              </a:rPr>
              <a:t>kard. Casarolego</a:t>
            </a:r>
            <a:r>
              <a:rPr lang="pl-PL" sz="2400" dirty="0" smtClean="0">
                <a:solidFill>
                  <a:schemeClr val="bg1"/>
                </a:solidFill>
              </a:rPr>
              <a:t>, który wygłosił przemówienie w języku polskim. Następnie </a:t>
            </a:r>
            <a:r>
              <a:rPr lang="pl-PL" sz="2400" b="1" dirty="0" smtClean="0">
                <a:solidFill>
                  <a:schemeClr val="bg1"/>
                </a:solidFill>
              </a:rPr>
              <a:t>kard. Macharski </a:t>
            </a:r>
            <a:r>
              <a:rPr lang="pl-PL" sz="2400" dirty="0" smtClean="0">
                <a:solidFill>
                  <a:schemeClr val="bg1"/>
                </a:solidFill>
              </a:rPr>
              <a:t>odczytał homilię papieża Jana Pawła II oraz wygłosił własną homilię. Na zakończenie mszy przemówienie wygłosił wikariusz kapitulny archidiecezji warszawskiej </a:t>
            </a:r>
            <a:r>
              <a:rPr lang="pl-PL" sz="2400" b="1" dirty="0" smtClean="0">
                <a:solidFill>
                  <a:schemeClr val="bg1"/>
                </a:solidFill>
              </a:rPr>
              <a:t>bp Władysław Miziołek. </a:t>
            </a:r>
            <a:r>
              <a:rPr lang="pl-PL" sz="2400" dirty="0" smtClean="0">
                <a:solidFill>
                  <a:schemeClr val="bg1"/>
                </a:solidFill>
              </a:rPr>
              <a:t>Z placu Zwycięstwa kondukt ruszył </a:t>
            </a:r>
            <a:r>
              <a:rPr lang="pl-PL" sz="2400" b="1" dirty="0" smtClean="0">
                <a:solidFill>
                  <a:schemeClr val="bg1"/>
                </a:solidFill>
              </a:rPr>
              <a:t>do bazyliki archikatedralnej św. Jana Chrzciciela, </a:t>
            </a:r>
            <a:r>
              <a:rPr lang="pl-PL" sz="2400" dirty="0" smtClean="0">
                <a:solidFill>
                  <a:schemeClr val="bg1"/>
                </a:solidFill>
              </a:rPr>
              <a:t>gdzie odbyła się ostatnia część ceremonii pogrzebowej. </a:t>
            </a:r>
            <a:r>
              <a:rPr lang="pl-PL" sz="2400" b="1" dirty="0" smtClean="0">
                <a:solidFill>
                  <a:schemeClr val="bg1"/>
                </a:solidFill>
              </a:rPr>
              <a:t>Biskup Jerzy Modzelewski </a:t>
            </a:r>
            <a:r>
              <a:rPr lang="pl-PL" sz="2400" dirty="0" smtClean="0">
                <a:solidFill>
                  <a:schemeClr val="bg1"/>
                </a:solidFill>
              </a:rPr>
              <a:t>odczytał testament napisany przez prymasa na </a:t>
            </a:r>
            <a:r>
              <a:rPr lang="pl-PL" sz="2400" b="1" dirty="0" smtClean="0">
                <a:solidFill>
                  <a:schemeClr val="bg1"/>
                </a:solidFill>
              </a:rPr>
              <a:t>Jasnej Górze </a:t>
            </a:r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</a:rPr>
              <a:t>15 sierpnia 1969</a:t>
            </a:r>
            <a:r>
              <a:rPr lang="pl-PL" sz="2400" dirty="0" smtClean="0">
                <a:solidFill>
                  <a:schemeClr val="bg1"/>
                </a:solidFill>
              </a:rPr>
              <a:t>, w którym napisał on </a:t>
            </a:r>
            <a:r>
              <a:rPr lang="pl-PL" sz="2400" dirty="0" smtClean="0">
                <a:solidFill>
                  <a:schemeClr val="bg1"/>
                </a:solidFill>
              </a:rPr>
              <a:t>m.in. :</a:t>
            </a:r>
            <a:endParaRPr lang="pl-PL" sz="2400" dirty="0" smtClean="0">
              <a:solidFill>
                <a:schemeClr val="bg1"/>
              </a:solidFill>
            </a:endParaRPr>
          </a:p>
          <a:p>
            <a:endParaRPr lang="pl-PL" sz="2400" dirty="0"/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t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79512" y="188640"/>
            <a:ext cx="93610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i="1" dirty="0" smtClean="0">
                <a:solidFill>
                  <a:schemeClr val="accent6">
                    <a:lumMod val="75000"/>
                  </a:schemeClr>
                </a:solidFill>
              </a:rPr>
              <a:t>,,Kościołowi </a:t>
            </a:r>
            <a:r>
              <a:rPr lang="pl-PL" sz="3200" b="1" i="1" dirty="0" smtClean="0">
                <a:solidFill>
                  <a:schemeClr val="accent6">
                    <a:lumMod val="75000"/>
                  </a:schemeClr>
                </a:solidFill>
              </a:rPr>
              <a:t>w Polsce służyłem według najlepszego mojego zrozumienia jego sytuacji i potrzeb. Chciałem obronić Kościół przed zaprogramowaną ateizacją..., przed nienawiścią społeczną..., przed rozwiązłością... Uważam sobie za łaskę, że mogłem z pomocą Episkopatu Polski przygotować Naród przez Wielką Nowennę, Śluby Jasnogórskie, Akt Oddania Narodu Bogurodzicy w macierzyńską niewolę miłości i społeczną krucjatę miłości – na nowe millenium. Gorąco pragnę, by Naród polski pozostał wierny tym zobowiązaniom</a:t>
            </a:r>
            <a:r>
              <a:rPr lang="pl-PL" sz="3200" b="1" i="1" dirty="0" smtClean="0">
                <a:solidFill>
                  <a:schemeClr val="accent6">
                    <a:lumMod val="75000"/>
                  </a:schemeClr>
                </a:solidFill>
              </a:rPr>
              <a:t>.”</a:t>
            </a:r>
            <a:endParaRPr lang="pl-PL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t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79513" y="188640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Trumna z ciałem prymasa została umieszczona na kamiennym sarkofagu w podziemiach archikatedry. Po przejściu przed trumną delegacji oficjalnych opuszczono ją do sarkofagu, nad którym zasunięto płytę z napisem: </a:t>
            </a:r>
            <a:r>
              <a:rPr lang="pl-PL" sz="2400" b="1" dirty="0" smtClean="0">
                <a:solidFill>
                  <a:schemeClr val="bg1"/>
                </a:solidFill>
              </a:rPr>
              <a:t>„Kardynał Stefan Wyszyński Prymas Polski”.</a:t>
            </a:r>
            <a:r>
              <a:rPr lang="pl-PL" sz="2400" dirty="0" smtClean="0">
                <a:solidFill>
                  <a:schemeClr val="bg1"/>
                </a:solidFill>
              </a:rPr>
              <a:t> Przez następne godziny przed sarkofagiem przeszły tysiące osób chcących oddać ostatni hołd prymasowi. </a:t>
            </a:r>
          </a:p>
          <a:p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</a:rPr>
              <a:t>W 1986 </a:t>
            </a:r>
            <a:r>
              <a:rPr lang="pl-PL" sz="2400" dirty="0" smtClean="0">
                <a:solidFill>
                  <a:schemeClr val="bg1"/>
                </a:solidFill>
              </a:rPr>
              <a:t>sarkofag prymasa został przeniesiony </a:t>
            </a:r>
            <a:r>
              <a:rPr lang="pl-PL" sz="2400" b="1" dirty="0" smtClean="0">
                <a:solidFill>
                  <a:schemeClr val="bg1"/>
                </a:solidFill>
              </a:rPr>
              <a:t>z Krypty Arcybiskupów </a:t>
            </a:r>
            <a:r>
              <a:rPr lang="pl-PL" sz="2400" dirty="0" smtClean="0">
                <a:solidFill>
                  <a:schemeClr val="bg1"/>
                </a:solidFill>
              </a:rPr>
              <a:t>w podziemiach do poświęconej mu kaplicy, znajdującej się w lewej, północnej nawie świątyni. Nad sarkofagiem znajduje się płyta ilustrująca historię życia prymasa – od seminarium, przez pracę duchownego, walkę w oddziałach powstańczych aż do spotkania z Karolem Wojtyłą podczas jego ingresu papieskiego. Kaplica znacznie odróżnia się stylem od pozostałego wnętrza kościoła.</a:t>
            </a:r>
          </a:p>
          <a:p>
            <a:endParaRPr lang="pl-PL" sz="2400" dirty="0"/>
          </a:p>
        </p:txBody>
      </p:sp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t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raz 2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5053675" cy="3371812"/>
          </a:xfrm>
          <a:prstGeom prst="rect">
            <a:avLst/>
          </a:prstGeom>
        </p:spPr>
      </p:pic>
      <p:pic>
        <p:nvPicPr>
          <p:cNvPr id="4" name="Obraz 3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3139807"/>
            <a:ext cx="5132309" cy="3393946"/>
          </a:xfrm>
          <a:prstGeom prst="rect">
            <a:avLst/>
          </a:prstGeom>
        </p:spPr>
      </p:pic>
      <p:pic>
        <p:nvPicPr>
          <p:cNvPr id="5" name="Obraz 4" descr="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149080"/>
            <a:ext cx="2775181" cy="2081386"/>
          </a:xfrm>
          <a:prstGeom prst="rect">
            <a:avLst/>
          </a:prstGeom>
        </p:spPr>
      </p:pic>
      <p:pic>
        <p:nvPicPr>
          <p:cNvPr id="6" name="Obraz 5" descr="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188640"/>
            <a:ext cx="1805920" cy="270135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t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raz 2" descr="c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4619881" cy="3312368"/>
          </a:xfrm>
          <a:prstGeom prst="rect">
            <a:avLst/>
          </a:prstGeom>
        </p:spPr>
      </p:pic>
      <p:pic>
        <p:nvPicPr>
          <p:cNvPr id="4" name="Obraz 3" descr="c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124744"/>
            <a:ext cx="3454250" cy="4581128"/>
          </a:xfrm>
          <a:prstGeom prst="rect">
            <a:avLst/>
          </a:prstGeom>
        </p:spPr>
      </p:pic>
      <p:pic>
        <p:nvPicPr>
          <p:cNvPr id="5" name="Obraz 4" descr="c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933056"/>
            <a:ext cx="4381078" cy="2453404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t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raz 2" descr="c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620688"/>
            <a:ext cx="7416824" cy="5562618"/>
          </a:xfrm>
          <a:prstGeom prst="rect">
            <a:avLst/>
          </a:prstGeom>
        </p:spPr>
      </p:pic>
    </p:spTree>
  </p:cSld>
  <p:clrMapOvr>
    <a:masterClrMapping/>
  </p:clrMapOvr>
  <p:transition>
    <p:spli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t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79513" y="260648"/>
            <a:ext cx="878497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chemeClr val="bg1"/>
                </a:solidFill>
              </a:rPr>
              <a:t>ŻYCIORYS: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Urodził się </a:t>
            </a:r>
            <a:r>
              <a:rPr lang="pl-PL" sz="2800" b="1" dirty="0" smtClean="0">
                <a:solidFill>
                  <a:schemeClr val="accent6">
                    <a:lumMod val="75000"/>
                  </a:schemeClr>
                </a:solidFill>
              </a:rPr>
              <a:t>3 sierpnia </a:t>
            </a:r>
            <a:r>
              <a:rPr lang="pl-PL" sz="2800" b="1" dirty="0" smtClean="0">
                <a:solidFill>
                  <a:schemeClr val="accent6">
                    <a:lumMod val="75000"/>
                  </a:schemeClr>
                </a:solidFill>
              </a:rPr>
              <a:t>1901 r. </a:t>
            </a:r>
            <a:r>
              <a:rPr lang="pl-PL" sz="2800" dirty="0" smtClean="0">
                <a:solidFill>
                  <a:schemeClr val="bg1"/>
                </a:solidFill>
              </a:rPr>
              <a:t>o godzinie </a:t>
            </a:r>
            <a:r>
              <a:rPr lang="pl-PL" sz="2800" b="1" dirty="0" smtClean="0">
                <a:solidFill>
                  <a:schemeClr val="bg1"/>
                </a:solidFill>
              </a:rPr>
              <a:t>3:00</a:t>
            </a:r>
            <a:r>
              <a:rPr lang="pl-PL" sz="2800" baseline="30000" dirty="0" smtClean="0">
                <a:solidFill>
                  <a:schemeClr val="bg1"/>
                </a:solidFill>
              </a:rPr>
              <a:t> </a:t>
            </a:r>
            <a:r>
              <a:rPr lang="pl-PL" sz="2800" dirty="0" smtClean="0">
                <a:solidFill>
                  <a:schemeClr val="accent6">
                    <a:lumMod val="75000"/>
                  </a:schemeClr>
                </a:solidFill>
              </a:rPr>
              <a:t>w </a:t>
            </a:r>
            <a:r>
              <a:rPr lang="pl-PL" sz="2800" dirty="0" smtClean="0">
                <a:solidFill>
                  <a:schemeClr val="accent6">
                    <a:lumMod val="75000"/>
                  </a:schemeClr>
                </a:solidFill>
              </a:rPr>
              <a:t>Zuzeli </a:t>
            </a:r>
            <a:r>
              <a:rPr lang="pl-PL" sz="2800" dirty="0" smtClean="0">
                <a:solidFill>
                  <a:schemeClr val="bg1"/>
                </a:solidFill>
              </a:rPr>
              <a:t>nad </a:t>
            </a:r>
            <a:r>
              <a:rPr lang="pl-PL" sz="2800" dirty="0" smtClean="0">
                <a:solidFill>
                  <a:schemeClr val="bg1"/>
                </a:solidFill>
              </a:rPr>
              <a:t>Bugiem, </a:t>
            </a:r>
            <a:r>
              <a:rPr lang="pl-PL" sz="2800" dirty="0" smtClean="0">
                <a:solidFill>
                  <a:schemeClr val="bg1"/>
                </a:solidFill>
              </a:rPr>
              <a:t>jako drugie dziecko </a:t>
            </a:r>
            <a:r>
              <a:rPr lang="pl-PL" sz="2800" dirty="0" smtClean="0">
                <a:solidFill>
                  <a:schemeClr val="bg1"/>
                </a:solidFill>
              </a:rPr>
              <a:t>wielodzietnej</a:t>
            </a:r>
            <a:r>
              <a:rPr lang="pl-PL" sz="2800" baseline="30000" dirty="0" smtClean="0">
                <a:solidFill>
                  <a:schemeClr val="bg1"/>
                </a:solidFill>
              </a:rPr>
              <a:t> </a:t>
            </a:r>
            <a:r>
              <a:rPr lang="pl-PL" sz="2800" dirty="0" smtClean="0">
                <a:solidFill>
                  <a:schemeClr val="bg1"/>
                </a:solidFill>
              </a:rPr>
              <a:t>rodziny </a:t>
            </a:r>
            <a:r>
              <a:rPr lang="pl-PL" sz="2800" dirty="0" smtClean="0">
                <a:solidFill>
                  <a:schemeClr val="bg1"/>
                </a:solidFill>
              </a:rPr>
              <a:t>rolników: </a:t>
            </a:r>
            <a:r>
              <a:rPr lang="pl-PL" sz="2800" dirty="0" smtClean="0">
                <a:solidFill>
                  <a:schemeClr val="bg1"/>
                </a:solidFill>
              </a:rPr>
              <a:t>Stanisława </a:t>
            </a:r>
            <a:r>
              <a:rPr lang="pl-PL" sz="2800" dirty="0" smtClean="0">
                <a:solidFill>
                  <a:schemeClr val="bg1"/>
                </a:solidFill>
              </a:rPr>
              <a:t>(organisty miejscowego kościoła) i Julianny z d. </a:t>
            </a:r>
            <a:r>
              <a:rPr lang="pl-PL" sz="2800" dirty="0" smtClean="0">
                <a:solidFill>
                  <a:schemeClr val="bg1"/>
                </a:solidFill>
              </a:rPr>
              <a:t>Karp. </a:t>
            </a:r>
            <a:r>
              <a:rPr lang="pl-PL" sz="2800" dirty="0" smtClean="0">
                <a:solidFill>
                  <a:schemeClr val="bg1"/>
                </a:solidFill>
              </a:rPr>
              <a:t>Tego samego dnia został ochrzczony w parafii </a:t>
            </a:r>
            <a:r>
              <a:rPr lang="pl-PL" sz="2800" b="1" dirty="0" smtClean="0">
                <a:solidFill>
                  <a:schemeClr val="bg1"/>
                </a:solidFill>
              </a:rPr>
              <a:t>Przemienienia Pańskiego </a:t>
            </a:r>
            <a:r>
              <a:rPr lang="pl-PL" sz="2800" dirty="0" smtClean="0">
                <a:solidFill>
                  <a:schemeClr val="bg1"/>
                </a:solidFill>
              </a:rPr>
              <a:t>w </a:t>
            </a:r>
            <a:r>
              <a:rPr lang="pl-PL" sz="2800" dirty="0" smtClean="0">
                <a:solidFill>
                  <a:schemeClr val="bg1"/>
                </a:solidFill>
              </a:rPr>
              <a:t>Zuzeli </a:t>
            </a:r>
            <a:r>
              <a:rPr lang="pl-PL" sz="2800" dirty="0" smtClean="0">
                <a:solidFill>
                  <a:schemeClr val="bg1"/>
                </a:solidFill>
              </a:rPr>
              <a:t>z rąk proboszcza ks. </a:t>
            </a:r>
            <a:r>
              <a:rPr lang="pl-PL" sz="2800" dirty="0" smtClean="0">
                <a:solidFill>
                  <a:schemeClr val="accent6">
                    <a:lumMod val="75000"/>
                  </a:schemeClr>
                </a:solidFill>
              </a:rPr>
              <a:t>Antoniego Lipowskiego</a:t>
            </a:r>
            <a:r>
              <a:rPr lang="pl-PL" sz="2800" dirty="0" smtClean="0">
                <a:solidFill>
                  <a:schemeClr val="bg1"/>
                </a:solidFill>
              </a:rPr>
              <a:t>. W religijnej atmosferze domu rodzinnego uformował i pogłębił swoją wiarę, szczególnie kultu maryjnego, co było powodem wyboru przyszłej drogi życia konsekrowanego.</a:t>
            </a:r>
            <a:endParaRPr lang="pl-PL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t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187624" y="2780928"/>
            <a:ext cx="6886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DZIĘKUJĘ ZA UWAGĘ </a:t>
            </a:r>
            <a:r>
              <a:rPr lang="pl-PL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sym typeface="Wingdings" pitchFamily="2" charset="2"/>
              </a:rPr>
              <a:t></a:t>
            </a:r>
            <a:endParaRPr lang="pl-PL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372200" y="6021288"/>
            <a:ext cx="238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WIKTORIA OSIELSKA 8A</a:t>
            </a:r>
            <a:endParaRPr lang="pl-PL" dirty="0"/>
          </a:p>
        </p:txBody>
      </p:sp>
    </p:spTree>
  </p:cSld>
  <p:clrMapOvr>
    <a:masterClrMapping/>
  </p:clrMapOvr>
  <p:transition>
    <p:comb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t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raz 2" descr="paraf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1"/>
            <a:ext cx="8636743" cy="576064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79512" y="5949280"/>
            <a:ext cx="413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*parafia Przemienienia </a:t>
            </a:r>
            <a:r>
              <a:rPr lang="pl-PL" dirty="0" smtClean="0"/>
              <a:t>Pańskiego w Zuzeli</a:t>
            </a:r>
            <a:endParaRPr lang="pl-PL" dirty="0"/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t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0" y="188640"/>
            <a:ext cx="2245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>
                <a:solidFill>
                  <a:schemeClr val="bg1"/>
                </a:solidFill>
              </a:rPr>
              <a:t>RODZINA:</a:t>
            </a:r>
            <a:endParaRPr lang="pl-PL" sz="4000" dirty="0">
              <a:solidFill>
                <a:schemeClr val="bg1"/>
              </a:solidFill>
            </a:endParaRPr>
          </a:p>
        </p:txBody>
      </p:sp>
      <p:pic>
        <p:nvPicPr>
          <p:cNvPr id="4" name="Obraz 3" descr="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476672"/>
            <a:ext cx="6527856" cy="4577149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79512" y="5157192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</a:rPr>
              <a:t>*Julianna </a:t>
            </a:r>
            <a:r>
              <a:rPr lang="pl-PL" sz="2000" dirty="0" smtClean="0">
                <a:solidFill>
                  <a:schemeClr val="bg1"/>
                </a:solidFill>
              </a:rPr>
              <a:t>Karp i Stanisław Wyszyński z dziećmi (poniżej od lewej): Stanisława, Janina, Stefan (przyszły prymas) i Anastazja (Zuzela, 1906)</a:t>
            </a:r>
            <a:endParaRPr lang="pl-PL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t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51521" y="332656"/>
            <a:ext cx="8640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*Na </a:t>
            </a:r>
            <a:r>
              <a:rPr lang="pl-PL" sz="2400" dirty="0" smtClean="0">
                <a:solidFill>
                  <a:schemeClr val="bg1"/>
                </a:solidFill>
              </a:rPr>
              <a:t>naukę nie lubił poświęcać zbyt wiele czasu, a zwłaszcza na matematykę, której – jak sam przyznawał – najbardziej nie </a:t>
            </a:r>
            <a:r>
              <a:rPr lang="pl-PL" sz="2400" dirty="0" smtClean="0">
                <a:solidFill>
                  <a:schemeClr val="bg1"/>
                </a:solidFill>
              </a:rPr>
              <a:t>lubił. </a:t>
            </a:r>
            <a:r>
              <a:rPr lang="pl-PL" sz="2400" dirty="0" smtClean="0">
                <a:solidFill>
                  <a:schemeClr val="bg1"/>
                </a:solidFill>
              </a:rPr>
              <a:t>Wolał się bawić w domu z </a:t>
            </a:r>
            <a:r>
              <a:rPr lang="pl-PL" sz="2400" dirty="0" smtClean="0">
                <a:solidFill>
                  <a:schemeClr val="bg1"/>
                </a:solidFill>
              </a:rPr>
              <a:t>siostrami. </a:t>
            </a:r>
            <a:r>
              <a:rPr lang="pl-PL" sz="2400" dirty="0" smtClean="0">
                <a:solidFill>
                  <a:schemeClr val="bg1"/>
                </a:solidFill>
              </a:rPr>
              <a:t>Podczas zabawy zdarzyło się, że tak bardzo się na nie zdenerwował, że rozpruł ich szmaciane lalki i spalił je w </a:t>
            </a:r>
            <a:r>
              <a:rPr lang="pl-PL" sz="2400" dirty="0" smtClean="0">
                <a:solidFill>
                  <a:schemeClr val="bg1"/>
                </a:solidFill>
              </a:rPr>
              <a:t>piecu. </a:t>
            </a:r>
            <a:r>
              <a:rPr lang="pl-PL" sz="2400" dirty="0" smtClean="0">
                <a:solidFill>
                  <a:schemeClr val="bg1"/>
                </a:solidFill>
              </a:rPr>
              <a:t>Gdy ojciec zabierał się do wymierzenia mu kary, schował się pod </a:t>
            </a:r>
            <a:r>
              <a:rPr lang="pl-PL" sz="2400" dirty="0" smtClean="0">
                <a:solidFill>
                  <a:schemeClr val="bg1"/>
                </a:solidFill>
              </a:rPr>
              <a:t>pianino. </a:t>
            </a:r>
            <a:r>
              <a:rPr lang="pl-PL" sz="2400" dirty="0" smtClean="0">
                <a:solidFill>
                  <a:schemeClr val="bg1"/>
                </a:solidFill>
              </a:rPr>
              <a:t>Siostry solidarnie stanęły wtedy w jego obronie, mówiąc: „On się poprawi, nawróci...” „Jak widzicie, nawróciłem się!” – żartował później w jednym z </a:t>
            </a:r>
            <a:r>
              <a:rPr lang="pl-PL" sz="2400" dirty="0" smtClean="0">
                <a:solidFill>
                  <a:schemeClr val="bg1"/>
                </a:solidFill>
              </a:rPr>
              <a:t>kazań. </a:t>
            </a:r>
            <a:endParaRPr lang="pl-PL" sz="2400" dirty="0">
              <a:solidFill>
                <a:schemeClr val="bg1"/>
              </a:solidFill>
            </a:endParaRPr>
          </a:p>
        </p:txBody>
      </p:sp>
      <p:pic>
        <p:nvPicPr>
          <p:cNvPr id="4" name="Obraz 3" descr="c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501008"/>
            <a:ext cx="4310777" cy="304269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t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79513" y="332656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*</a:t>
            </a:r>
            <a:r>
              <a:rPr lang="pl-PL" sz="2800" dirty="0" smtClean="0">
                <a:solidFill>
                  <a:schemeClr val="bg1"/>
                </a:solidFill>
              </a:rPr>
              <a:t>W </a:t>
            </a:r>
            <a:r>
              <a:rPr lang="pl-PL" sz="2800" b="1" dirty="0" smtClean="0">
                <a:solidFill>
                  <a:schemeClr val="accent6">
                    <a:lumMod val="75000"/>
                  </a:schemeClr>
                </a:solidFill>
              </a:rPr>
              <a:t>1910 r.</a:t>
            </a:r>
            <a:r>
              <a:rPr lang="pl-PL" sz="2800" dirty="0" smtClean="0">
                <a:solidFill>
                  <a:schemeClr val="bg1"/>
                </a:solidFill>
              </a:rPr>
              <a:t> </a:t>
            </a:r>
            <a:r>
              <a:rPr lang="pl-PL" sz="2800" dirty="0" smtClean="0">
                <a:solidFill>
                  <a:schemeClr val="bg1"/>
                </a:solidFill>
              </a:rPr>
              <a:t>rodzina przeniosła się do </a:t>
            </a:r>
            <a:r>
              <a:rPr lang="pl-PL" sz="2800" dirty="0" smtClean="0">
                <a:solidFill>
                  <a:schemeClr val="accent6">
                    <a:lumMod val="75000"/>
                  </a:schemeClr>
                </a:solidFill>
              </a:rPr>
              <a:t>Andrzejewa</a:t>
            </a:r>
            <a:r>
              <a:rPr lang="pl-PL" sz="2800" dirty="0" smtClean="0">
                <a:solidFill>
                  <a:schemeClr val="bg1"/>
                </a:solidFill>
              </a:rPr>
              <a:t>, gdzie uczęszczał do trzeciej klasy szkoły podstawowej z rosyjskim językiem nauczania (Polska była wówczas pod zaborami</a:t>
            </a:r>
            <a:r>
              <a:rPr lang="pl-PL" sz="2800" dirty="0" smtClean="0">
                <a:solidFill>
                  <a:schemeClr val="bg1"/>
                </a:solidFill>
              </a:rPr>
              <a:t>). </a:t>
            </a:r>
            <a:r>
              <a:rPr lang="pl-PL" sz="2800" dirty="0" smtClean="0">
                <a:solidFill>
                  <a:schemeClr val="bg1"/>
                </a:solidFill>
              </a:rPr>
              <a:t>Tutaj popadł w konflikt z nauczycielem, za nieposłuszeństwo jego metodzie wychowawczej, co było powodem wyrzucenia ze </a:t>
            </a:r>
            <a:r>
              <a:rPr lang="pl-PL" sz="2800" dirty="0" smtClean="0">
                <a:solidFill>
                  <a:schemeClr val="bg1"/>
                </a:solidFill>
              </a:rPr>
              <a:t>szkoły. </a:t>
            </a:r>
            <a:r>
              <a:rPr lang="pl-PL" sz="2800" dirty="0" smtClean="0">
                <a:solidFill>
                  <a:schemeClr val="bg1"/>
                </a:solidFill>
              </a:rPr>
              <a:t>Umierająca matka </a:t>
            </a:r>
            <a:r>
              <a:rPr lang="pl-PL" sz="2800" b="1" dirty="0" smtClean="0">
                <a:solidFill>
                  <a:schemeClr val="accent6">
                    <a:lumMod val="75000"/>
                  </a:schemeClr>
                </a:solidFill>
              </a:rPr>
              <a:t>w </a:t>
            </a:r>
            <a:r>
              <a:rPr lang="pl-PL" sz="2800" b="1" dirty="0" smtClean="0">
                <a:solidFill>
                  <a:schemeClr val="accent6">
                    <a:lumMod val="75000"/>
                  </a:schemeClr>
                </a:solidFill>
              </a:rPr>
              <a:t>1910 r.</a:t>
            </a:r>
            <a:r>
              <a:rPr lang="pl-PL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sz="2800" dirty="0" smtClean="0">
                <a:solidFill>
                  <a:schemeClr val="bg1"/>
                </a:solidFill>
              </a:rPr>
              <a:t>dała mu do zrozumienia, że jej wolą i matczyną intuicją jest by został </a:t>
            </a:r>
            <a:r>
              <a:rPr lang="pl-PL" sz="2800" dirty="0" smtClean="0">
                <a:solidFill>
                  <a:schemeClr val="bg1"/>
                </a:solidFill>
              </a:rPr>
              <a:t>kapłanem. </a:t>
            </a:r>
            <a:r>
              <a:rPr lang="pl-PL" sz="2800" dirty="0" smtClean="0">
                <a:solidFill>
                  <a:schemeClr val="bg1"/>
                </a:solidFill>
              </a:rPr>
              <a:t>Powiedziała mu wówczas w tajemniczych </a:t>
            </a:r>
            <a:r>
              <a:rPr lang="pl-PL" sz="2800" dirty="0" smtClean="0">
                <a:solidFill>
                  <a:schemeClr val="bg1"/>
                </a:solidFill>
              </a:rPr>
              <a:t>słowach: 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51520" y="4272677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chemeClr val="accent6">
                    <a:lumMod val="75000"/>
                  </a:schemeClr>
                </a:solidFill>
              </a:rPr>
              <a:t>,,</a:t>
            </a:r>
            <a:r>
              <a:rPr lang="pl-PL" sz="4800" i="1" dirty="0" smtClean="0">
                <a:solidFill>
                  <a:schemeClr val="accent6">
                    <a:lumMod val="75000"/>
                  </a:schemeClr>
                </a:solidFill>
              </a:rPr>
              <a:t> Stefan - ubieraj się... Ubieraj się, ale nie tak się ubieraj, inaczej się ubieraj</a:t>
            </a:r>
            <a:r>
              <a:rPr lang="pl-PL" sz="4800" i="1" dirty="0" smtClean="0">
                <a:solidFill>
                  <a:schemeClr val="accent6">
                    <a:lumMod val="75000"/>
                  </a:schemeClr>
                </a:solidFill>
              </a:rPr>
              <a:t>.”</a:t>
            </a:r>
            <a:endParaRPr lang="pl-PL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t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79513" y="260648"/>
            <a:ext cx="871296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*</a:t>
            </a:r>
            <a:r>
              <a:rPr lang="pl-PL" sz="2400" dirty="0" smtClean="0">
                <a:solidFill>
                  <a:schemeClr val="bg1"/>
                </a:solidFill>
              </a:rPr>
              <a:t>W </a:t>
            </a:r>
            <a:r>
              <a:rPr lang="pl-PL" sz="2400" b="1" dirty="0" smtClean="0">
                <a:solidFill>
                  <a:schemeClr val="bg1"/>
                </a:solidFill>
              </a:rPr>
              <a:t>kościele św. Bartłomieja w </a:t>
            </a:r>
            <a:r>
              <a:rPr lang="pl-PL" sz="2400" b="1" dirty="0" smtClean="0">
                <a:solidFill>
                  <a:schemeClr val="bg1"/>
                </a:solidFill>
              </a:rPr>
              <a:t>Andrzejewie </a:t>
            </a:r>
            <a:r>
              <a:rPr lang="pl-PL" sz="2400" dirty="0" smtClean="0">
                <a:solidFill>
                  <a:schemeClr val="bg1"/>
                </a:solidFill>
              </a:rPr>
              <a:t>przystąpił </a:t>
            </a:r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</a:rPr>
              <a:t>w maju </a:t>
            </a:r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</a:rPr>
              <a:t>1911r. </a:t>
            </a:r>
            <a:r>
              <a:rPr lang="pl-PL" sz="2400" dirty="0" smtClean="0">
                <a:solidFill>
                  <a:schemeClr val="bg1"/>
                </a:solidFill>
              </a:rPr>
              <a:t>do pierwszej komunii </a:t>
            </a:r>
            <a:r>
              <a:rPr lang="pl-PL" sz="2400" dirty="0" smtClean="0">
                <a:solidFill>
                  <a:schemeClr val="bg1"/>
                </a:solidFill>
              </a:rPr>
              <a:t>świętej. </a:t>
            </a:r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</a:rPr>
              <a:t>W latach 1912–1915</a:t>
            </a:r>
            <a:r>
              <a:rPr lang="pl-PL" sz="2400" dirty="0" smtClean="0">
                <a:solidFill>
                  <a:schemeClr val="bg1"/>
                </a:solidFill>
              </a:rPr>
              <a:t> był uczniem gimnazjum </a:t>
            </a:r>
            <a:r>
              <a:rPr lang="pl-PL" sz="2400" b="1" dirty="0" smtClean="0">
                <a:solidFill>
                  <a:schemeClr val="bg1"/>
                </a:solidFill>
              </a:rPr>
              <a:t>im. Wojciecha Górskiego w </a:t>
            </a:r>
            <a:r>
              <a:rPr lang="pl-PL" sz="2400" b="1" dirty="0" smtClean="0">
                <a:solidFill>
                  <a:schemeClr val="bg1"/>
                </a:solidFill>
              </a:rPr>
              <a:t>Warszawie. </a:t>
            </a:r>
            <a:r>
              <a:rPr lang="pl-PL" sz="2400" dirty="0" smtClean="0">
                <a:solidFill>
                  <a:schemeClr val="bg1"/>
                </a:solidFill>
              </a:rPr>
              <a:t>W </a:t>
            </a:r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</a:rPr>
              <a:t>1913</a:t>
            </a:r>
            <a:r>
              <a:rPr lang="pl-PL" sz="2400" dirty="0" smtClean="0">
                <a:solidFill>
                  <a:schemeClr val="bg1"/>
                </a:solidFill>
              </a:rPr>
              <a:t> przyjął sakrament </a:t>
            </a:r>
            <a:r>
              <a:rPr lang="pl-PL" sz="2400" dirty="0" smtClean="0">
                <a:solidFill>
                  <a:schemeClr val="bg1"/>
                </a:solidFill>
              </a:rPr>
              <a:t>bierzmowania </a:t>
            </a:r>
            <a:r>
              <a:rPr lang="pl-PL" sz="2400" b="1" dirty="0" smtClean="0">
                <a:solidFill>
                  <a:schemeClr val="bg1"/>
                </a:solidFill>
              </a:rPr>
              <a:t>w </a:t>
            </a:r>
            <a:r>
              <a:rPr lang="pl-PL" sz="2400" b="1" dirty="0" smtClean="0">
                <a:solidFill>
                  <a:schemeClr val="bg1"/>
                </a:solidFill>
              </a:rPr>
              <a:t>parafii Wniebowzięcia </a:t>
            </a:r>
            <a:r>
              <a:rPr lang="pl-PL" sz="2400" b="1" dirty="0" smtClean="0">
                <a:solidFill>
                  <a:schemeClr val="bg1"/>
                </a:solidFill>
              </a:rPr>
              <a:t>Najświętszej Maryi </a:t>
            </a:r>
            <a:r>
              <a:rPr lang="pl-PL" sz="2400" b="1" dirty="0" smtClean="0">
                <a:solidFill>
                  <a:schemeClr val="bg1"/>
                </a:solidFill>
              </a:rPr>
              <a:t>Panny w </a:t>
            </a:r>
            <a:r>
              <a:rPr lang="pl-PL" sz="2400" b="1" dirty="0" smtClean="0">
                <a:solidFill>
                  <a:schemeClr val="bg1"/>
                </a:solidFill>
              </a:rPr>
              <a:t>Andrzejewie z </a:t>
            </a:r>
            <a:r>
              <a:rPr lang="pl-PL" sz="2400" b="1" dirty="0" smtClean="0">
                <a:solidFill>
                  <a:schemeClr val="bg1"/>
                </a:solidFill>
              </a:rPr>
              <a:t>rąk bp. Antoniego Juliana </a:t>
            </a:r>
            <a:r>
              <a:rPr lang="pl-PL" sz="2400" b="1" dirty="0" smtClean="0">
                <a:solidFill>
                  <a:schemeClr val="bg1"/>
                </a:solidFill>
              </a:rPr>
              <a:t>Nowowiejskiego. </a:t>
            </a:r>
            <a:endParaRPr lang="pl-PL" sz="2400" b="1" dirty="0" smtClean="0">
              <a:solidFill>
                <a:schemeClr val="bg1"/>
              </a:solidFill>
            </a:endParaRPr>
          </a:p>
          <a:p>
            <a:r>
              <a:rPr lang="pl-PL" sz="2400" dirty="0" smtClean="0">
                <a:solidFill>
                  <a:schemeClr val="bg1"/>
                </a:solidFill>
              </a:rPr>
              <a:t>Z powodu wojny </a:t>
            </a:r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</a:rPr>
              <a:t>w latach </a:t>
            </a:r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</a:rPr>
              <a:t>1915–1917 </a:t>
            </a:r>
            <a:r>
              <a:rPr lang="pl-PL" sz="2400" dirty="0" smtClean="0">
                <a:solidFill>
                  <a:schemeClr val="bg1"/>
                </a:solidFill>
              </a:rPr>
              <a:t>uczęszczał do </a:t>
            </a:r>
            <a:r>
              <a:rPr lang="pl-PL" sz="2400" b="1" dirty="0" smtClean="0">
                <a:solidFill>
                  <a:schemeClr val="bg1"/>
                </a:solidFill>
              </a:rPr>
              <a:t>Prywatnej Siedmioklasowej Szkoły Handlowej Męskiej w </a:t>
            </a:r>
            <a:r>
              <a:rPr lang="pl-PL" sz="2400" b="1" dirty="0" smtClean="0">
                <a:solidFill>
                  <a:schemeClr val="bg1"/>
                </a:solidFill>
              </a:rPr>
              <a:t>Łomży. </a:t>
            </a:r>
            <a:r>
              <a:rPr lang="pl-PL" sz="2400" dirty="0" smtClean="0">
                <a:solidFill>
                  <a:schemeClr val="bg1"/>
                </a:solidFill>
              </a:rPr>
              <a:t>W </a:t>
            </a:r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</a:rPr>
              <a:t>latach 1917–1920 </a:t>
            </a:r>
            <a:r>
              <a:rPr lang="pl-PL" sz="2400" dirty="0" smtClean="0">
                <a:solidFill>
                  <a:schemeClr val="bg1"/>
                </a:solidFill>
              </a:rPr>
              <a:t>uczył </a:t>
            </a:r>
            <a:r>
              <a:rPr lang="pl-PL" sz="2400" b="1" dirty="0" smtClean="0">
                <a:solidFill>
                  <a:schemeClr val="bg1"/>
                </a:solidFill>
              </a:rPr>
              <a:t>się w liceum włocławskim im. Piusa X (Niższe Seminarium Duchowne</a:t>
            </a:r>
            <a:r>
              <a:rPr lang="pl-PL" sz="2400" b="1" dirty="0" smtClean="0">
                <a:solidFill>
                  <a:schemeClr val="bg1"/>
                </a:solidFill>
              </a:rPr>
              <a:t>). </a:t>
            </a:r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</a:rPr>
              <a:t>W latach 1920–1924 </a:t>
            </a:r>
            <a:r>
              <a:rPr lang="pl-PL" sz="2400" dirty="0" smtClean="0">
                <a:solidFill>
                  <a:schemeClr val="bg1"/>
                </a:solidFill>
              </a:rPr>
              <a:t>był </a:t>
            </a:r>
            <a:r>
              <a:rPr lang="pl-PL" sz="2400" dirty="0" smtClean="0">
                <a:solidFill>
                  <a:schemeClr val="bg1"/>
                </a:solidFill>
              </a:rPr>
              <a:t>klerykiem </a:t>
            </a:r>
            <a:r>
              <a:rPr lang="pl-PL" sz="2400" b="1" dirty="0" smtClean="0">
                <a:solidFill>
                  <a:schemeClr val="bg1"/>
                </a:solidFill>
              </a:rPr>
              <a:t>Wyższego </a:t>
            </a:r>
            <a:r>
              <a:rPr lang="pl-PL" sz="2400" b="1" dirty="0" smtClean="0">
                <a:solidFill>
                  <a:schemeClr val="bg1"/>
                </a:solidFill>
              </a:rPr>
              <a:t>Seminarium Duchownego we Włocławku</a:t>
            </a:r>
            <a:r>
              <a:rPr lang="pl-PL" sz="2400" dirty="0" smtClean="0">
                <a:solidFill>
                  <a:schemeClr val="bg1"/>
                </a:solidFill>
              </a:rPr>
              <a:t>. Święcenia </a:t>
            </a:r>
            <a:r>
              <a:rPr lang="pl-PL" sz="2400" dirty="0" smtClean="0">
                <a:solidFill>
                  <a:schemeClr val="bg1"/>
                </a:solidFill>
              </a:rPr>
              <a:t>subdiakonatu przyjął </a:t>
            </a:r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</a:rPr>
              <a:t>15 marca 1924 </a:t>
            </a:r>
            <a:r>
              <a:rPr lang="pl-PL" sz="2400" b="1" dirty="0" smtClean="0">
                <a:solidFill>
                  <a:schemeClr val="bg1"/>
                </a:solidFill>
              </a:rPr>
              <a:t>z rąk bp. Stanisława </a:t>
            </a:r>
            <a:r>
              <a:rPr lang="pl-PL" sz="2400" b="1" dirty="0" err="1" smtClean="0">
                <a:solidFill>
                  <a:schemeClr val="bg1"/>
                </a:solidFill>
              </a:rPr>
              <a:t>Zdzitowieckiego</a:t>
            </a:r>
            <a:r>
              <a:rPr lang="pl-PL" sz="2400" b="1" dirty="0" smtClean="0">
                <a:solidFill>
                  <a:schemeClr val="bg1"/>
                </a:solidFill>
              </a:rPr>
              <a:t>,</a:t>
            </a:r>
            <a:r>
              <a:rPr lang="pl-PL" sz="2400" dirty="0" smtClean="0">
                <a:solidFill>
                  <a:schemeClr val="bg1"/>
                </a:solidFill>
              </a:rPr>
              <a:t> a święcenia </a:t>
            </a:r>
            <a:r>
              <a:rPr lang="pl-PL" sz="2400" dirty="0" smtClean="0">
                <a:solidFill>
                  <a:schemeClr val="bg1"/>
                </a:solidFill>
              </a:rPr>
              <a:t>diakonatu </a:t>
            </a:r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</a:rPr>
              <a:t>5 </a:t>
            </a:r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</a:rPr>
              <a:t>kwietnia tegoż </a:t>
            </a:r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</a:rPr>
              <a:t>roku.</a:t>
            </a:r>
            <a:endParaRPr lang="pl-PL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pl-PL" sz="2800" dirty="0"/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t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51520" y="188640"/>
            <a:ext cx="21056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smtClean="0">
                <a:solidFill>
                  <a:schemeClr val="bg1"/>
                </a:solidFill>
              </a:rPr>
              <a:t>Prezbiter</a:t>
            </a:r>
            <a:endParaRPr lang="pl-PL" sz="4000" dirty="0">
              <a:solidFill>
                <a:schemeClr val="bg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79512" y="980728"/>
            <a:ext cx="87129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*</a:t>
            </a:r>
            <a:r>
              <a:rPr lang="pl-PL" sz="2400" dirty="0" smtClean="0">
                <a:solidFill>
                  <a:schemeClr val="bg1"/>
                </a:solidFill>
              </a:rPr>
              <a:t>Święcenia </a:t>
            </a:r>
            <a:r>
              <a:rPr lang="pl-PL" sz="2400" dirty="0" smtClean="0">
                <a:solidFill>
                  <a:schemeClr val="bg1"/>
                </a:solidFill>
              </a:rPr>
              <a:t>kapłańskie, </a:t>
            </a:r>
            <a:r>
              <a:rPr lang="pl-PL" sz="2400" dirty="0" smtClean="0">
                <a:solidFill>
                  <a:schemeClr val="bg1"/>
                </a:solidFill>
              </a:rPr>
              <a:t>które zostały przełożone </a:t>
            </a:r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</a:rPr>
              <a:t>z 29 czerwca </a:t>
            </a:r>
            <a:r>
              <a:rPr lang="pl-PL" sz="2400" dirty="0" smtClean="0">
                <a:solidFill>
                  <a:schemeClr val="bg1"/>
                </a:solidFill>
              </a:rPr>
              <a:t>z powodu jego choroby </a:t>
            </a:r>
            <a:r>
              <a:rPr lang="pl-PL" sz="2400" dirty="0" smtClean="0">
                <a:solidFill>
                  <a:schemeClr val="bg1"/>
                </a:solidFill>
              </a:rPr>
              <a:t>płuc, </a:t>
            </a:r>
            <a:r>
              <a:rPr lang="pl-PL" sz="2400" dirty="0" smtClean="0">
                <a:solidFill>
                  <a:schemeClr val="bg1"/>
                </a:solidFill>
              </a:rPr>
              <a:t>przyjął </a:t>
            </a:r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</a:rPr>
              <a:t>3 sierpnia 1924 </a:t>
            </a:r>
            <a:r>
              <a:rPr lang="pl-PL" sz="2400" dirty="0" smtClean="0">
                <a:solidFill>
                  <a:schemeClr val="bg1"/>
                </a:solidFill>
              </a:rPr>
              <a:t>(w dniu swoich 23. urodzin</a:t>
            </a:r>
            <a:r>
              <a:rPr lang="pl-PL" sz="2400" b="1" dirty="0" smtClean="0">
                <a:solidFill>
                  <a:schemeClr val="bg1"/>
                </a:solidFill>
              </a:rPr>
              <a:t>) w kaplicy Matki Bożej we włocławskiej bazylice </a:t>
            </a:r>
            <a:r>
              <a:rPr lang="pl-PL" sz="2400" b="1" dirty="0" smtClean="0">
                <a:solidFill>
                  <a:schemeClr val="bg1"/>
                </a:solidFill>
              </a:rPr>
              <a:t>katedralnej</a:t>
            </a:r>
            <a:r>
              <a:rPr lang="pl-PL" sz="2400" b="1" dirty="0" smtClean="0">
                <a:solidFill>
                  <a:schemeClr val="bg1"/>
                </a:solidFill>
              </a:rPr>
              <a:t> </a:t>
            </a:r>
            <a:r>
              <a:rPr lang="pl-PL" sz="2400" b="1" dirty="0" smtClean="0">
                <a:solidFill>
                  <a:schemeClr val="bg1"/>
                </a:solidFill>
              </a:rPr>
              <a:t>z </a:t>
            </a:r>
            <a:r>
              <a:rPr lang="pl-PL" sz="2400" b="1" dirty="0" smtClean="0">
                <a:solidFill>
                  <a:schemeClr val="bg1"/>
                </a:solidFill>
              </a:rPr>
              <a:t>rąk biskupa Wojciecha </a:t>
            </a:r>
            <a:r>
              <a:rPr lang="pl-PL" sz="2400" b="1" dirty="0" smtClean="0">
                <a:solidFill>
                  <a:schemeClr val="bg1"/>
                </a:solidFill>
              </a:rPr>
              <a:t>Owczarka.</a:t>
            </a:r>
            <a:r>
              <a:rPr lang="pl-PL" sz="2400" dirty="0" smtClean="0">
                <a:solidFill>
                  <a:schemeClr val="bg1"/>
                </a:solidFill>
              </a:rPr>
              <a:t> </a:t>
            </a:r>
            <a:r>
              <a:rPr lang="pl-PL" sz="2400" dirty="0" smtClean="0">
                <a:solidFill>
                  <a:schemeClr val="bg1"/>
                </a:solidFill>
              </a:rPr>
              <a:t>Mszę </a:t>
            </a:r>
            <a:r>
              <a:rPr lang="pl-PL" sz="2400" dirty="0" smtClean="0">
                <a:solidFill>
                  <a:schemeClr val="bg1"/>
                </a:solidFill>
              </a:rPr>
              <a:t>prymicyjną odprawił </a:t>
            </a:r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</a:rPr>
              <a:t>5 sierpnia </a:t>
            </a:r>
            <a:r>
              <a:rPr lang="pl-PL" sz="2400" b="1" dirty="0" smtClean="0">
                <a:solidFill>
                  <a:schemeClr val="bg1"/>
                </a:solidFill>
              </a:rPr>
              <a:t>w kaplicy Matki Boskiej Częstochowskiej na Jasnej </a:t>
            </a:r>
            <a:r>
              <a:rPr lang="pl-PL" sz="2400" b="1" dirty="0" smtClean="0">
                <a:solidFill>
                  <a:schemeClr val="bg1"/>
                </a:solidFill>
              </a:rPr>
              <a:t>Górze.</a:t>
            </a:r>
            <a:r>
              <a:rPr lang="pl-PL" sz="2400" dirty="0" smtClean="0">
                <a:solidFill>
                  <a:schemeClr val="bg1"/>
                </a:solidFill>
              </a:rPr>
              <a:t> </a:t>
            </a:r>
            <a:r>
              <a:rPr lang="pl-PL" sz="2400" dirty="0" smtClean="0">
                <a:solidFill>
                  <a:schemeClr val="bg1"/>
                </a:solidFill>
              </a:rPr>
              <a:t>Następnie po odbytej kuracji, </a:t>
            </a:r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</a:rPr>
              <a:t>w październiku 1924 </a:t>
            </a:r>
            <a:r>
              <a:rPr lang="pl-PL" sz="2400" dirty="0" smtClean="0">
                <a:solidFill>
                  <a:schemeClr val="bg1"/>
                </a:solidFill>
              </a:rPr>
              <a:t>został </a:t>
            </a:r>
            <a:r>
              <a:rPr lang="pl-PL" sz="2400" dirty="0" smtClean="0">
                <a:solidFill>
                  <a:schemeClr val="bg1"/>
                </a:solidFill>
              </a:rPr>
              <a:t>wikariuszem </a:t>
            </a:r>
            <a:r>
              <a:rPr lang="pl-PL" sz="2400" b="1" dirty="0" smtClean="0">
                <a:solidFill>
                  <a:schemeClr val="bg1"/>
                </a:solidFill>
              </a:rPr>
              <a:t>we </a:t>
            </a:r>
            <a:r>
              <a:rPr lang="pl-PL" sz="2400" b="1" dirty="0" smtClean="0">
                <a:solidFill>
                  <a:schemeClr val="bg1"/>
                </a:solidFill>
              </a:rPr>
              <a:t>włocławskiej parafii katedralnej oraz m.in. redaktorem dziennika diecezjalnego „Słowo Kujawskie” </a:t>
            </a:r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</a:rPr>
              <a:t>(1924–1925</a:t>
            </a:r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</a:rPr>
              <a:t>). </a:t>
            </a:r>
            <a:endParaRPr lang="pl-PL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Obraz 4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1" y="4114026"/>
            <a:ext cx="1872208" cy="249627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t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51521" y="332656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*</a:t>
            </a:r>
            <a:r>
              <a:rPr lang="pl-PL" sz="2400" dirty="0" smtClean="0">
                <a:solidFill>
                  <a:schemeClr val="bg1"/>
                </a:solidFill>
              </a:rPr>
              <a:t>W </a:t>
            </a:r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</a:rPr>
              <a:t>latach 1925–1929</a:t>
            </a:r>
            <a:r>
              <a:rPr lang="pl-PL" sz="2400" dirty="0" smtClean="0">
                <a:solidFill>
                  <a:schemeClr val="bg1"/>
                </a:solidFill>
              </a:rPr>
              <a:t> był studentem </a:t>
            </a:r>
            <a:r>
              <a:rPr lang="pl-PL" sz="2400" b="1" dirty="0" smtClean="0">
                <a:solidFill>
                  <a:schemeClr val="bg1"/>
                </a:solidFill>
              </a:rPr>
              <a:t>Wydziału Prawa Kanonicznego oraz Wydziału Prawa i Nauk Ekonomiczno-Społecznych Katolickiego Uniwersytetu </a:t>
            </a:r>
            <a:r>
              <a:rPr lang="pl-PL" sz="2400" b="1" dirty="0" smtClean="0">
                <a:solidFill>
                  <a:schemeClr val="bg1"/>
                </a:solidFill>
              </a:rPr>
              <a:t>Lubelskiego, </a:t>
            </a:r>
            <a:r>
              <a:rPr lang="pl-PL" sz="2400" b="1" dirty="0" smtClean="0">
                <a:solidFill>
                  <a:schemeClr val="bg1"/>
                </a:solidFill>
              </a:rPr>
              <a:t>pod kierunkiem ks. prof. Antoniego </a:t>
            </a:r>
            <a:r>
              <a:rPr lang="pl-PL" sz="2400" b="1" dirty="0" smtClean="0">
                <a:solidFill>
                  <a:schemeClr val="bg1"/>
                </a:solidFill>
              </a:rPr>
              <a:t>Szymańskiego,</a:t>
            </a:r>
            <a:r>
              <a:rPr lang="pl-PL" sz="2400" dirty="0" smtClean="0">
                <a:solidFill>
                  <a:schemeClr val="bg1"/>
                </a:solidFill>
              </a:rPr>
              <a:t> </a:t>
            </a:r>
            <a:r>
              <a:rPr lang="pl-PL" sz="2400" dirty="0" smtClean="0">
                <a:solidFill>
                  <a:schemeClr val="bg1"/>
                </a:solidFill>
              </a:rPr>
              <a:t>który ukończył </a:t>
            </a:r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</a:rPr>
              <a:t>22 czerwca 1929 </a:t>
            </a:r>
            <a:r>
              <a:rPr lang="pl-PL" sz="2400" dirty="0" smtClean="0">
                <a:solidFill>
                  <a:schemeClr val="bg1"/>
                </a:solidFill>
              </a:rPr>
              <a:t>doktoratem z </a:t>
            </a:r>
            <a:r>
              <a:rPr lang="pl-PL" sz="2400" dirty="0" smtClean="0">
                <a:solidFill>
                  <a:schemeClr val="bg1"/>
                </a:solidFill>
              </a:rPr>
              <a:t>prawa </a:t>
            </a:r>
            <a:r>
              <a:rPr lang="pl-PL" sz="2400" dirty="0" smtClean="0">
                <a:solidFill>
                  <a:schemeClr val="bg1"/>
                </a:solidFill>
              </a:rPr>
              <a:t>kanonicznego </a:t>
            </a:r>
            <a:r>
              <a:rPr lang="pl-PL" sz="2400" dirty="0" smtClean="0">
                <a:solidFill>
                  <a:schemeClr val="bg1"/>
                </a:solidFill>
              </a:rPr>
              <a:t>pisząc pracę na temat </a:t>
            </a:r>
            <a:r>
              <a:rPr lang="pl-PL" sz="2400" i="1" dirty="0" smtClean="0">
                <a:solidFill>
                  <a:schemeClr val="bg1"/>
                </a:solidFill>
              </a:rPr>
              <a:t>Prawa rodziny, Kościoła i państwa do </a:t>
            </a:r>
            <a:r>
              <a:rPr lang="pl-PL" sz="2400" i="1" dirty="0" smtClean="0">
                <a:solidFill>
                  <a:schemeClr val="bg1"/>
                </a:solidFill>
              </a:rPr>
              <a:t>szkoły</a:t>
            </a:r>
            <a:r>
              <a:rPr lang="pl-PL" sz="2400" dirty="0" smtClean="0">
                <a:solidFill>
                  <a:schemeClr val="bg1"/>
                </a:solidFill>
              </a:rPr>
              <a:t>.</a:t>
            </a:r>
            <a:endParaRPr lang="pl-PL" sz="2400" dirty="0">
              <a:solidFill>
                <a:schemeClr val="bg1"/>
              </a:solidFill>
            </a:endParaRPr>
          </a:p>
        </p:txBody>
      </p:sp>
      <p:pic>
        <p:nvPicPr>
          <p:cNvPr id="4" name="Obraz 3" descr="c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636912"/>
            <a:ext cx="5322143" cy="402856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1520</Words>
  <Application>Microsoft Office PowerPoint</Application>
  <PresentationFormat>Pokaz na ekranie (4:3)</PresentationFormat>
  <Paragraphs>32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Piotr</dc:creator>
  <cp:lastModifiedBy>Piotr</cp:lastModifiedBy>
  <cp:revision>12</cp:revision>
  <dcterms:created xsi:type="dcterms:W3CDTF">2020-05-31T16:57:46Z</dcterms:created>
  <dcterms:modified xsi:type="dcterms:W3CDTF">2020-05-31T18:50:17Z</dcterms:modified>
</cp:coreProperties>
</file>