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64" autoAdjust="0"/>
  </p:normalViewPr>
  <p:slideViewPr>
    <p:cSldViewPr>
      <p:cViewPr varScale="1">
        <p:scale>
          <a:sx n="91" d="100"/>
          <a:sy n="91" d="100"/>
        </p:scale>
        <p:origin x="-113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9AE9BA-725A-4B83-A192-39FDC06B6FB9}" type="datetimeFigureOut">
              <a:rPr lang="pl-PL" smtClean="0"/>
              <a:pPr/>
              <a:t>26.05.2020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3B6A73-02D6-43E9-98CD-3908AD65844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Czerwienne" TargetMode="External"/><Relationship Id="rId7" Type="http://schemas.openxmlformats.org/officeDocument/2006/relationships/hyperlink" Target="https://pl.wikipedia.org/wiki/Cz%C4%99stochowa" TargetMode="External"/><Relationship Id="rId2" Type="http://schemas.openxmlformats.org/officeDocument/2006/relationships/hyperlink" Target="https://pl.wikipedia.org/w/index.php?title=Bachled%C3%B3wka_(Czerwienne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Bachled%C3%B3wka_(wzg%C3%B3rze)" TargetMode="External"/><Relationship Id="rId5" Type="http://schemas.openxmlformats.org/officeDocument/2006/relationships/hyperlink" Target="https://pl.wikipedia.org/wiki/Epitafium" TargetMode="External"/><Relationship Id="rId4" Type="http://schemas.openxmlformats.org/officeDocument/2006/relationships/hyperlink" Target="https://pl.wikipedia.org/wiki/Stefan_Wyszy%C5%84sk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Duchowie%C5%84stwo" TargetMode="External"/><Relationship Id="rId13" Type="http://schemas.openxmlformats.org/officeDocument/2006/relationships/hyperlink" Target="https://pl.wikipedia.org/wiki/Prymas_Polski" TargetMode="External"/><Relationship Id="rId18" Type="http://schemas.openxmlformats.org/officeDocument/2006/relationships/hyperlink" Target="https://pl.wikipedia.org/wiki/Kaznodzieja" TargetMode="External"/><Relationship Id="rId26" Type="http://schemas.openxmlformats.org/officeDocument/2006/relationships/hyperlink" Target="https://pl.wikipedia.org/wiki/Urz%C4%85d_Bezpiecze%C5%84stwa" TargetMode="External"/><Relationship Id="rId3" Type="http://schemas.openxmlformats.org/officeDocument/2006/relationships/hyperlink" Target="https://pl.wikipedia.org/wiki/1901" TargetMode="External"/><Relationship Id="rId21" Type="http://schemas.openxmlformats.org/officeDocument/2006/relationships/hyperlink" Target="https://pl.wikipedia.org/wiki/Kapelan" TargetMode="External"/><Relationship Id="rId7" Type="http://schemas.openxmlformats.org/officeDocument/2006/relationships/hyperlink" Target="https://pl.wikipedia.org/wiki/Warszawa" TargetMode="External"/><Relationship Id="rId12" Type="http://schemas.openxmlformats.org/officeDocument/2006/relationships/hyperlink" Target="https://pl.wikipedia.org/wiki/Biskupi_warszawscy" TargetMode="External"/><Relationship Id="rId17" Type="http://schemas.openxmlformats.org/officeDocument/2006/relationships/hyperlink" Target="https://pl.wikipedia.org/wiki/Prawo_kanoniczne" TargetMode="External"/><Relationship Id="rId25" Type="http://schemas.openxmlformats.org/officeDocument/2006/relationships/hyperlink" Target="https://pl.wikipedia.org/wiki/Inwigilacja" TargetMode="External"/><Relationship Id="rId33" Type="http://schemas.openxmlformats.org/officeDocument/2006/relationships/image" Target="../media/image2.jpeg"/><Relationship Id="rId2" Type="http://schemas.openxmlformats.org/officeDocument/2006/relationships/hyperlink" Target="https://pl.wikipedia.org/wiki/3_sierpnia" TargetMode="External"/><Relationship Id="rId16" Type="http://schemas.openxmlformats.org/officeDocument/2006/relationships/hyperlink" Target="https://pl.wikipedia.org/wiki/Doktor_(stopie%C5%84_naukowy)" TargetMode="External"/><Relationship Id="rId20" Type="http://schemas.openxmlformats.org/officeDocument/2006/relationships/hyperlink" Target="https://pl.wikipedia.org/wiki/Stefan_Wyszy%C5%84ski" TargetMode="External"/><Relationship Id="rId29" Type="http://schemas.openxmlformats.org/officeDocument/2006/relationships/hyperlink" Target="https://pl.wikipedia.org/wiki/Polska_Rzeczpospolita_Ludowa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l.wikipedia.org/wiki/1981" TargetMode="External"/><Relationship Id="rId11" Type="http://schemas.openxmlformats.org/officeDocument/2006/relationships/hyperlink" Target="https://pl.wikipedia.org/wiki/Biskupi_gnie%C5%BAnie%C5%84scy" TargetMode="External"/><Relationship Id="rId24" Type="http://schemas.openxmlformats.org/officeDocument/2006/relationships/hyperlink" Target="https://pl.wikipedia.org/wiki/Jasnog%C3%B3rskie_%C5%9Aluby_Narodu_Polskiego" TargetMode="External"/><Relationship Id="rId32" Type="http://schemas.openxmlformats.org/officeDocument/2006/relationships/hyperlink" Target="https://pl.wikipedia.org/wiki/Ko%C5%9Bci%C3%B3%C5%82_katolicki" TargetMode="External"/><Relationship Id="rId5" Type="http://schemas.openxmlformats.org/officeDocument/2006/relationships/hyperlink" Target="https://pl.wikipedia.org/wiki/28_maja" TargetMode="External"/><Relationship Id="rId15" Type="http://schemas.openxmlformats.org/officeDocument/2006/relationships/hyperlink" Target="https://pl.wikipedia.org/wiki/Racja_stanu" TargetMode="External"/><Relationship Id="rId23" Type="http://schemas.openxmlformats.org/officeDocument/2006/relationships/hyperlink" Target="https://pl.wikipedia.org/wiki/Wojsko_Polskie" TargetMode="External"/><Relationship Id="rId28" Type="http://schemas.openxmlformats.org/officeDocument/2006/relationships/hyperlink" Target="https://pl.wikipedia.org/wiki/Internowanie" TargetMode="External"/><Relationship Id="rId10" Type="http://schemas.openxmlformats.org/officeDocument/2006/relationships/hyperlink" Target="https://pl.wikipedia.org/wiki/Biskupi_lubelscy" TargetMode="External"/><Relationship Id="rId19" Type="http://schemas.openxmlformats.org/officeDocument/2006/relationships/hyperlink" Target="https://pl.wikipedia.org/wiki/Publicystyka" TargetMode="External"/><Relationship Id="rId31" Type="http://schemas.openxmlformats.org/officeDocument/2006/relationships/hyperlink" Target="https://pl.wikipedia.org/wiki/Czcigodny_S%C5%82uga_Bo%C5%BCy" TargetMode="External"/><Relationship Id="rId4" Type="http://schemas.openxmlformats.org/officeDocument/2006/relationships/hyperlink" Target="https://pl.wikipedia.org/wiki/Zuzela" TargetMode="External"/><Relationship Id="rId9" Type="http://schemas.openxmlformats.org/officeDocument/2006/relationships/hyperlink" Target="https://pl.wikipedia.org/wiki/Ko%C5%9Bci%C3%B3%C5%82_%C5%82aci%C5%84ski" TargetMode="External"/><Relationship Id="rId14" Type="http://schemas.openxmlformats.org/officeDocument/2006/relationships/hyperlink" Target="https://pl.wikipedia.org/wiki/Kardyna%C5%82" TargetMode="External"/><Relationship Id="rId22" Type="http://schemas.openxmlformats.org/officeDocument/2006/relationships/hyperlink" Target="https://pl.wikipedia.org/wiki/Porucznik" TargetMode="External"/><Relationship Id="rId27" Type="http://schemas.openxmlformats.org/officeDocument/2006/relationships/hyperlink" Target="https://pl.wikipedia.org/wiki/S%C5%82u%C5%BCba_Bezpiecze%C5%84stwa_(PRL)" TargetMode="External"/><Relationship Id="rId30" Type="http://schemas.openxmlformats.org/officeDocument/2006/relationships/hyperlink" Target="https://pl.wikipedia.org/wiki/Order_Or%C5%82a_Bia%C5%82ego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odlasie" TargetMode="External"/><Relationship Id="rId13" Type="http://schemas.openxmlformats.org/officeDocument/2006/relationships/hyperlink" Target="https://pl.wikipedia.org/wiki/%C5%BBycie_konsekrowane" TargetMode="External"/><Relationship Id="rId3" Type="http://schemas.openxmlformats.org/officeDocument/2006/relationships/hyperlink" Target="https://pl.wikipedia.org/w/index.php?title=Stefan_Wyszy%C5%84ski&amp;action=edit&amp;section=2" TargetMode="External"/><Relationship Id="rId7" Type="http://schemas.openxmlformats.org/officeDocument/2006/relationships/hyperlink" Target="https://pl.wikipedia.org/wiki/Mazowsze" TargetMode="External"/><Relationship Id="rId12" Type="http://schemas.openxmlformats.org/officeDocument/2006/relationships/hyperlink" Target="https://pl.wikipedia.org/wiki/Kult_maryjny" TargetMode="External"/><Relationship Id="rId2" Type="http://schemas.openxmlformats.org/officeDocument/2006/relationships/hyperlink" Target="https://pl.wikipedia.org/w/index.php?title=Stefan_Wyszy%C5%84ski&amp;veaction=edit&amp;section=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Ziemia_nurska" TargetMode="External"/><Relationship Id="rId11" Type="http://schemas.openxmlformats.org/officeDocument/2006/relationships/hyperlink" Target="https://pl.wikipedia.org/wiki/Proboszcz" TargetMode="External"/><Relationship Id="rId5" Type="http://schemas.openxmlformats.org/officeDocument/2006/relationships/hyperlink" Target="https://pl.wikipedia.org/wiki/Zuzela" TargetMode="External"/><Relationship Id="rId10" Type="http://schemas.openxmlformats.org/officeDocument/2006/relationships/hyperlink" Target="https://pl.wikipedia.org/wiki/Parafia_Przemienienia_Pa%C5%84skiego_w_Zuzeli" TargetMode="External"/><Relationship Id="rId4" Type="http://schemas.openxmlformats.org/officeDocument/2006/relationships/hyperlink" Target="https://pl.wikipedia.org/wiki/Stefan_Wyszy%C5%84ski" TargetMode="External"/><Relationship Id="rId9" Type="http://schemas.openxmlformats.org/officeDocument/2006/relationships/hyperlink" Target="https://pl.wikipedia.org/wiki/Chrzes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Biskupi_warszawscy" TargetMode="External"/><Relationship Id="rId13" Type="http://schemas.openxmlformats.org/officeDocument/2006/relationships/hyperlink" Target="https://pl.wikipedia.org/wiki/Warszawa" TargetMode="External"/><Relationship Id="rId3" Type="http://schemas.openxmlformats.org/officeDocument/2006/relationships/hyperlink" Target="https://pl.wikipedia.org/wiki/Antoni_Baraniak" TargetMode="External"/><Relationship Id="rId7" Type="http://schemas.openxmlformats.org/officeDocument/2006/relationships/hyperlink" Target="https://pl.wikipedia.org/wiki/Biskupi_gnie%C5%BAnie%C5%84scy" TargetMode="External"/><Relationship Id="rId12" Type="http://schemas.openxmlformats.org/officeDocument/2006/relationships/hyperlink" Target="https://pl.wikipedia.org/wiki/Gniezno" TargetMode="External"/><Relationship Id="rId2" Type="http://schemas.openxmlformats.org/officeDocument/2006/relationships/hyperlink" Target="https://pl.wikipedia.org/wiki/August_Hlo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onsystorz" TargetMode="External"/><Relationship Id="rId11" Type="http://schemas.openxmlformats.org/officeDocument/2006/relationships/hyperlink" Target="https://pl.wikipedia.org/wiki/Ingres" TargetMode="External"/><Relationship Id="rId5" Type="http://schemas.openxmlformats.org/officeDocument/2006/relationships/hyperlink" Target="https://pl.wikipedia.org/wiki/Stefan_Wyszy%C5%84ski" TargetMode="External"/><Relationship Id="rId10" Type="http://schemas.openxmlformats.org/officeDocument/2006/relationships/hyperlink" Target="https://pl.wikipedia.org/wiki/Bulla" TargetMode="External"/><Relationship Id="rId4" Type="http://schemas.openxmlformats.org/officeDocument/2006/relationships/hyperlink" Target="https://pl.wikipedia.org/wiki/Pius_XII" TargetMode="External"/><Relationship Id="rId9" Type="http://schemas.openxmlformats.org/officeDocument/2006/relationships/hyperlink" Target="https://pl.wikipedia.org/wiki/Prymas_Polski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roboszcz" TargetMode="External"/><Relationship Id="rId13" Type="http://schemas.openxmlformats.org/officeDocument/2006/relationships/hyperlink" Target="https://pl.wikipedia.org/wiki/Biskup_diecezjalny" TargetMode="External"/><Relationship Id="rId18" Type="http://schemas.openxmlformats.org/officeDocument/2006/relationships/hyperlink" Target="https://pl.wikipedia.org/wiki/Herb" TargetMode="External"/><Relationship Id="rId3" Type="http://schemas.openxmlformats.org/officeDocument/2006/relationships/hyperlink" Target="https://pl.wikipedia.org/wiki/Rektor" TargetMode="External"/><Relationship Id="rId7" Type="http://schemas.openxmlformats.org/officeDocument/2006/relationships/hyperlink" Target="https://pl.wikipedia.org/wiki/Parafia_%C5%9Bw._Jana_Chrzciciela_w_Lubra%C5%84cu" TargetMode="External"/><Relationship Id="rId12" Type="http://schemas.openxmlformats.org/officeDocument/2006/relationships/hyperlink" Target="https://pl.wikipedia.org/wiki/Pius_XII" TargetMode="External"/><Relationship Id="rId17" Type="http://schemas.openxmlformats.org/officeDocument/2006/relationships/hyperlink" Target="https://pl.wikipedia.org/wiki/Jasna_G%C3%B3ra" TargetMode="External"/><Relationship Id="rId2" Type="http://schemas.openxmlformats.org/officeDocument/2006/relationships/hyperlink" Target="https://pl.wikipedia.org/wiki/Wy%C5%BCsze_Seminarium_Duchowne_we_W%C5%82oc%C5%82awku" TargetMode="External"/><Relationship Id="rId16" Type="http://schemas.openxmlformats.org/officeDocument/2006/relationships/hyperlink" Target="https://pl.wikipedia.org/wiki/August_Hlo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leryk_(student)" TargetMode="External"/><Relationship Id="rId11" Type="http://schemas.openxmlformats.org/officeDocument/2006/relationships/hyperlink" Target="https://pl.wikipedia.org/wiki/Prekonizacja" TargetMode="External"/><Relationship Id="rId5" Type="http://schemas.openxmlformats.org/officeDocument/2006/relationships/hyperlink" Target="https://pl.wikipedia.org/wiki/Kierownictwo_duchowe" TargetMode="External"/><Relationship Id="rId15" Type="http://schemas.openxmlformats.org/officeDocument/2006/relationships/hyperlink" Target="https://pl.wikipedia.org/wiki/Sakra" TargetMode="External"/><Relationship Id="rId10" Type="http://schemas.openxmlformats.org/officeDocument/2006/relationships/hyperlink" Target="https://pl.wikipedia.org/wiki/Parafia_Narodzenia_Naj%C5%9Bwi%C4%99tszej_Maryi_Panny_w_Zg%C5%82owi%C4%85czce" TargetMode="External"/><Relationship Id="rId19" Type="http://schemas.openxmlformats.org/officeDocument/2006/relationships/hyperlink" Target="https://pl.wikipedia.org/wiki/J%C4%99zyk_polski" TargetMode="External"/><Relationship Id="rId4" Type="http://schemas.openxmlformats.org/officeDocument/2006/relationships/hyperlink" Target="https://pl.wikipedia.org/wiki/Stefan_Wyszy%C5%84ski" TargetMode="External"/><Relationship Id="rId9" Type="http://schemas.openxmlformats.org/officeDocument/2006/relationships/hyperlink" Target="https://pl.wikipedia.org/wiki/Parafia_%C5%9Bw._Wojciecha_Biskupa_i_M%C4%99czennika_w_K%C5%82obii" TargetMode="External"/><Relationship Id="rId14" Type="http://schemas.openxmlformats.org/officeDocument/2006/relationships/hyperlink" Target="https://pl.wikipedia.org/wiki/Archidiecezja_lubelsk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Micha%C5%82_Klepacz" TargetMode="External"/><Relationship Id="rId3" Type="http://schemas.openxmlformats.org/officeDocument/2006/relationships/hyperlink" Target="https://pl.wikipedia.org/wiki/Stefan_Wyszy%C5%84ski" TargetMode="External"/><Relationship Id="rId7" Type="http://schemas.openxmlformats.org/officeDocument/2006/relationships/hyperlink" Target="https://pl.wikipedia.org/w/index.php?title=Alojzy_Wrzalik&amp;action=edit&amp;redlink=1" TargetMode="External"/><Relationship Id="rId12" Type="http://schemas.openxmlformats.org/officeDocument/2006/relationships/hyperlink" Target="https://pl.wikipedia.org/wiki/Jerzy_Tomzi%C5%84ski" TargetMode="External"/><Relationship Id="rId2" Type="http://schemas.openxmlformats.org/officeDocument/2006/relationships/hyperlink" Target="https://pl.wikipedia.org/wiki/Zgromadzenie_Si%C3%B3str_Naj%C5%9Bwi%C4%99tszej_Rodziny_z_Nazaret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Jasna_G%C3%B3ra" TargetMode="External"/><Relationship Id="rId11" Type="http://schemas.openxmlformats.org/officeDocument/2006/relationships/hyperlink" Target="https://pl.wikipedia.org/wiki/Genera%C5%82_(zakon)" TargetMode="External"/><Relationship Id="rId5" Type="http://schemas.openxmlformats.org/officeDocument/2006/relationships/hyperlink" Target="https://pl.wikipedia.org/wiki/Jan_II_Kazimierz_Waza" TargetMode="External"/><Relationship Id="rId10" Type="http://schemas.openxmlformats.org/officeDocument/2006/relationships/hyperlink" Target="https://pl.wikipedia.org/wiki/Przeor" TargetMode="External"/><Relationship Id="rId4" Type="http://schemas.openxmlformats.org/officeDocument/2006/relationships/hyperlink" Target="https://pl.wikipedia.org/wiki/%C5%9Aluby_lwowskie" TargetMode="External"/><Relationship Id="rId9" Type="http://schemas.openxmlformats.org/officeDocument/2006/relationships/hyperlink" Target="https://pl.wikipedia.org/wiki/Jan_Pawe%C5%82_I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Non_possumus" TargetMode="External"/><Relationship Id="rId3" Type="http://schemas.openxmlformats.org/officeDocument/2006/relationships/hyperlink" Target="https://pl.wikipedia.org/wiki/Zwi%C4%85zek_Socjalistycznych_Republik_Radzieckich" TargetMode="External"/><Relationship Id="rId7" Type="http://schemas.openxmlformats.org/officeDocument/2006/relationships/hyperlink" Target="https://pl.wikipedia.org/wiki/Polski_Komitet_Wyzwolenia_Narodowego" TargetMode="External"/><Relationship Id="rId2" Type="http://schemas.openxmlformats.org/officeDocument/2006/relationships/hyperlink" Target="https://pl.wikipedia.org/wiki/Polska_Rzeczpospolita_Ludow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Resort_Bezpiecze%C5%84stwa_Publicznego" TargetMode="External"/><Relationship Id="rId5" Type="http://schemas.openxmlformats.org/officeDocument/2006/relationships/hyperlink" Target="https://pl.wikipedia.org/wiki/Ministerstwo_Bezpiecze%C5%84stwa_Publicznego" TargetMode="External"/><Relationship Id="rId4" Type="http://schemas.openxmlformats.org/officeDocument/2006/relationships/hyperlink" Target="https://pl.wikipedia.org/wiki/Internowani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Franciszek_Macharski" TargetMode="External"/><Relationship Id="rId13" Type="http://schemas.openxmlformats.org/officeDocument/2006/relationships/hyperlink" Target="https://pl.wikipedia.org/wiki/Pa%C5%82ac_Borch%C3%B3w_w_Warszawie" TargetMode="External"/><Relationship Id="rId3" Type="http://schemas.openxmlformats.org/officeDocument/2006/relationships/hyperlink" Target="https://pl.wikipedia.org/wiki/Namaszczenie_chorych" TargetMode="External"/><Relationship Id="rId7" Type="http://schemas.openxmlformats.org/officeDocument/2006/relationships/hyperlink" Target="https://pl.wikipedia.org/wiki/Wniebowst%C4%85pienie_Pa%C5%84skie" TargetMode="External"/><Relationship Id="rId12" Type="http://schemas.openxmlformats.org/officeDocument/2006/relationships/hyperlink" Target="https://pl.wikipedia.org/wiki/W%C5%82adys%C5%82aw_Rubin" TargetMode="External"/><Relationship Id="rId2" Type="http://schemas.openxmlformats.org/officeDocument/2006/relationships/hyperlink" Target="https://pl.wikipedia.org/wiki/Nowotw%C3%B3r" TargetMode="External"/><Relationship Id="rId16" Type="http://schemas.openxmlformats.org/officeDocument/2006/relationships/hyperlink" Target="https://pl.wikipedia.org/wiki/Ulica_Krakowskie_Przedmie%C5%9Bcie_w_Warszaw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Konferencja_Episkopatu_Polski" TargetMode="External"/><Relationship Id="rId11" Type="http://schemas.openxmlformats.org/officeDocument/2006/relationships/hyperlink" Target="https://pl.wikipedia.org/wiki/Tytularne_ko%C5%9Bcio%C5%82y_kardynalskie" TargetMode="External"/><Relationship Id="rId5" Type="http://schemas.openxmlformats.org/officeDocument/2006/relationships/hyperlink" Target="https://pl.wikipedia.org/wiki/Stefan_Wyszy%C5%84ski" TargetMode="External"/><Relationship Id="rId15" Type="http://schemas.openxmlformats.org/officeDocument/2006/relationships/hyperlink" Target="https://pl.wikipedia.org/wiki/Ko%C5%9Bci%C3%B3%C5%82_Wniebowzi%C4%99cia_Naj%C5%9Bwi%C4%99tszej_Maryi_Panny_i_%C5%9Bw._J%C3%B3zefa_Oblubie%C5%84ca_w_Warszawie" TargetMode="External"/><Relationship Id="rId10" Type="http://schemas.openxmlformats.org/officeDocument/2006/relationships/hyperlink" Target="https://pl.wikipedia.org/wiki/Bazylika_Naj%C5%9Bwi%C4%99tszej_Maryi_Panny_na_Zatybrzu" TargetMode="External"/><Relationship Id="rId4" Type="http://schemas.openxmlformats.org/officeDocument/2006/relationships/hyperlink" Target="https://pl.wikipedia.org/wiki/Zamach_na_Jana_Paw%C5%82a_II_(1981)" TargetMode="External"/><Relationship Id="rId9" Type="http://schemas.openxmlformats.org/officeDocument/2006/relationships/hyperlink" Target="https://pl.wikipedia.org/wiki/%C5%BBa%C5%82oba_narodowa" TargetMode="External"/><Relationship Id="rId14" Type="http://schemas.openxmlformats.org/officeDocument/2006/relationships/hyperlink" Target="https://pl.wikipedia.org/wiki/Ulica_Miodowa_w_Warszaw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KARDYNAŁ STEFAN WYSZYŃSKI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WIELKI CZŁOWIEK</a:t>
            </a:r>
          </a:p>
          <a:p>
            <a:r>
              <a:rPr lang="pl-PL" dirty="0" smtClean="0"/>
              <a:t>-PRYMAS TYSIĄCLECIA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677246"/>
          </a:xfrm>
        </p:spPr>
        <p:txBody>
          <a:bodyPr/>
          <a:lstStyle/>
          <a:p>
            <a:pPr algn="ctr"/>
            <a:r>
              <a:rPr lang="pl-PL" dirty="0" smtClean="0"/>
              <a:t>MIEJSCE PAMIĘCI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 </a:t>
            </a:r>
            <a:r>
              <a:rPr lang="pl-PL" dirty="0" err="1" smtClean="0">
                <a:hlinkClick r:id="rId2" tooltip="Bachledówka (Czerwienne) (strona nie istnieje)"/>
              </a:rPr>
              <a:t>Bachledówce</a:t>
            </a:r>
            <a:r>
              <a:rPr lang="pl-PL" dirty="0" smtClean="0"/>
              <a:t> nad wsią </a:t>
            </a:r>
            <a:r>
              <a:rPr lang="pl-PL" dirty="0" smtClean="0">
                <a:hlinkClick r:id="rId3" tooltip="Czerwienne"/>
              </a:rPr>
              <a:t>Czerwienne</a:t>
            </a:r>
            <a:r>
              <a:rPr lang="pl-PL" dirty="0" smtClean="0"/>
              <a:t> położone jest wzgórze, na którym w latach 1967–1973 okresowo przebywał na wypoczynku</a:t>
            </a:r>
            <a:r>
              <a:rPr lang="pl-PL" baseline="30000" dirty="0" smtClean="0">
                <a:hlinkClick r:id="rId4"/>
              </a:rPr>
              <a:t>[125]</a:t>
            </a:r>
            <a:r>
              <a:rPr lang="pl-PL" dirty="0" smtClean="0"/>
              <a:t>. Mieszkał w drewnianej, piętrowej willi w stylu zakopiańskim, nazywanej „</a:t>
            </a:r>
            <a:r>
              <a:rPr lang="pl-PL" dirty="0" err="1" smtClean="0"/>
              <a:t>Tebaibą</a:t>
            </a:r>
            <a:r>
              <a:rPr lang="pl-PL" dirty="0" smtClean="0"/>
              <a:t>”</a:t>
            </a:r>
            <a:r>
              <a:rPr lang="pl-PL" baseline="30000" dirty="0" smtClean="0">
                <a:hlinkClick r:id="rId4"/>
              </a:rPr>
              <a:t>[125]</a:t>
            </a:r>
            <a:r>
              <a:rPr lang="pl-PL" dirty="0" smtClean="0"/>
              <a:t>. Jego obecność w tym miejscu upamiętnia specjalne </a:t>
            </a:r>
            <a:r>
              <a:rPr lang="pl-PL" dirty="0" smtClean="0">
                <a:hlinkClick r:id="rId5" tooltip="Epitafium"/>
              </a:rPr>
              <a:t>epitafium</a:t>
            </a:r>
            <a:r>
              <a:rPr lang="pl-PL" dirty="0" smtClean="0"/>
              <a:t> z 1986</a:t>
            </a:r>
            <a:r>
              <a:rPr lang="pl-PL" baseline="30000" dirty="0" smtClean="0">
                <a:hlinkClick r:id="rId4"/>
              </a:rPr>
              <a:t>[125]</a:t>
            </a:r>
            <a:r>
              <a:rPr lang="pl-PL" dirty="0" smtClean="0"/>
              <a:t>. Ponadto jego imieniem nazwano drogę wiodącą z Czerwiennego na szczyt </a:t>
            </a:r>
            <a:r>
              <a:rPr lang="pl-PL" dirty="0" err="1" smtClean="0">
                <a:hlinkClick r:id="rId6" tooltip="Bachledówka (wzgórze)"/>
              </a:rPr>
              <a:t>Bachledówki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Archiwum tekstów i zdjęć oraz bibliotekę multimedialną o jego nauczaniu gromadzi powstały w 2000, Dom Pamięci Stefana Kardynała Wyszyńskiego w </a:t>
            </a:r>
            <a:r>
              <a:rPr lang="pl-PL" dirty="0" smtClean="0">
                <a:hlinkClick r:id="rId7" tooltip="Częstochowa"/>
              </a:rPr>
              <a:t>Częstochowie</a:t>
            </a:r>
            <a:r>
              <a:rPr lang="pl-PL" dirty="0" smtClean="0"/>
              <a:t> (w pobliżu Jasnej Góry), utworzony przez Fundację „Dziedzictwo Stefana Kardynała Wyszyńskiego</a:t>
            </a:r>
          </a:p>
          <a:p>
            <a:endParaRPr lang="pl-PL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748684"/>
          </a:xfrm>
        </p:spPr>
        <p:txBody>
          <a:bodyPr/>
          <a:lstStyle/>
          <a:p>
            <a:pPr algn="ctr"/>
            <a:r>
              <a:rPr lang="pl-PL" dirty="0" smtClean="0"/>
              <a:t>FOTOGRAFIE PAMIĘCI</a:t>
            </a:r>
            <a:endParaRPr lang="pl-PL" dirty="0"/>
          </a:p>
        </p:txBody>
      </p:sp>
      <p:pic>
        <p:nvPicPr>
          <p:cNvPr id="5" name="Symbol zastępczy zawartości 4" descr="unnam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3237" y="1571612"/>
            <a:ext cx="3429000" cy="4572032"/>
          </a:xfrm>
        </p:spPr>
      </p:pic>
      <p:pic>
        <p:nvPicPr>
          <p:cNvPr id="6" name="Symbol zastępczy zawartości 5" descr="photo-1-1540224076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7686" y="1600200"/>
            <a:ext cx="3143272" cy="4525963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242048" cy="677246"/>
          </a:xfrm>
        </p:spPr>
        <p:txBody>
          <a:bodyPr/>
          <a:lstStyle/>
          <a:p>
            <a:pPr algn="ctr"/>
            <a:r>
              <a:rPr lang="pl-PL" dirty="0" smtClean="0"/>
              <a:t>KIM BYŁ STEFAN WYSZYŃSKI?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KRÓTKI  ŻYCIORYS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FOTOGRAFIA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 smtClean="0"/>
              <a:t>Stefan Wyszyński</a:t>
            </a:r>
            <a:r>
              <a:rPr lang="pl-PL" dirty="0" smtClean="0"/>
              <a:t> (ur. </a:t>
            </a:r>
            <a:r>
              <a:rPr lang="pl-PL" dirty="0" smtClean="0">
                <a:hlinkClick r:id="rId2" tooltip="3 sierpnia"/>
              </a:rPr>
              <a:t>3 sierpnia</a:t>
            </a:r>
            <a:r>
              <a:rPr lang="pl-PL" dirty="0" smtClean="0"/>
              <a:t> </a:t>
            </a:r>
            <a:r>
              <a:rPr lang="pl-PL" dirty="0" smtClean="0">
                <a:hlinkClick r:id="rId3" tooltip="1901"/>
              </a:rPr>
              <a:t>1901</a:t>
            </a:r>
            <a:r>
              <a:rPr lang="pl-PL" dirty="0" smtClean="0"/>
              <a:t> w </a:t>
            </a:r>
            <a:r>
              <a:rPr lang="pl-PL" dirty="0" smtClean="0">
                <a:hlinkClick r:id="rId4" tooltip="Zuzela"/>
              </a:rPr>
              <a:t>Zuzeli</a:t>
            </a:r>
            <a:r>
              <a:rPr lang="pl-PL" dirty="0" smtClean="0"/>
              <a:t>, zm. </a:t>
            </a:r>
            <a:r>
              <a:rPr lang="pl-PL" dirty="0" smtClean="0">
                <a:hlinkClick r:id="rId5" tooltip="28 maja"/>
              </a:rPr>
              <a:t>28 maja</a:t>
            </a:r>
            <a:r>
              <a:rPr lang="pl-PL" dirty="0" smtClean="0"/>
              <a:t> </a:t>
            </a:r>
            <a:r>
              <a:rPr lang="pl-PL" dirty="0" smtClean="0">
                <a:hlinkClick r:id="rId6" tooltip="1981"/>
              </a:rPr>
              <a:t>1981</a:t>
            </a:r>
            <a:r>
              <a:rPr lang="pl-PL" dirty="0" smtClean="0"/>
              <a:t> w </a:t>
            </a:r>
            <a:r>
              <a:rPr lang="pl-PL" dirty="0" smtClean="0">
                <a:hlinkClick r:id="rId7" tooltip="Warszawa"/>
              </a:rPr>
              <a:t>Warszawie</a:t>
            </a:r>
            <a:r>
              <a:rPr lang="pl-PL" dirty="0" smtClean="0"/>
              <a:t>) – polski </a:t>
            </a:r>
            <a:r>
              <a:rPr lang="pl-PL" dirty="0" smtClean="0">
                <a:hlinkClick r:id="rId8" tooltip="Duchowieństwo"/>
              </a:rPr>
              <a:t>duchowny</a:t>
            </a:r>
            <a:r>
              <a:rPr lang="pl-PL" dirty="0" smtClean="0"/>
              <a:t> </a:t>
            </a:r>
            <a:r>
              <a:rPr lang="pl-PL" dirty="0" smtClean="0">
                <a:hlinkClick r:id="rId9" tooltip="Kościół łaciński"/>
              </a:rPr>
              <a:t>rzymskokatolicki</a:t>
            </a:r>
            <a:r>
              <a:rPr lang="pl-PL" dirty="0" smtClean="0"/>
              <a:t>, </a:t>
            </a:r>
            <a:r>
              <a:rPr lang="pl-PL" dirty="0" smtClean="0">
                <a:hlinkClick r:id="rId10" tooltip="Biskupi lubelscy"/>
              </a:rPr>
              <a:t>biskup diecezjalny lubelski</a:t>
            </a:r>
            <a:r>
              <a:rPr lang="pl-PL" dirty="0" smtClean="0"/>
              <a:t> w latach 1946–1948, </a:t>
            </a:r>
            <a:r>
              <a:rPr lang="pl-PL" dirty="0" smtClean="0">
                <a:hlinkClick r:id="rId11" tooltip="Biskupi gnieźnieńscy"/>
              </a:rPr>
              <a:t>arcybiskup metropolita gnieźnieński</a:t>
            </a:r>
            <a:r>
              <a:rPr lang="pl-PL" dirty="0" smtClean="0"/>
              <a:t> i </a:t>
            </a:r>
            <a:r>
              <a:rPr lang="pl-PL" dirty="0" smtClean="0">
                <a:hlinkClick r:id="rId12" tooltip="Biskupi warszawscy"/>
              </a:rPr>
              <a:t>warszawski</a:t>
            </a:r>
            <a:r>
              <a:rPr lang="pl-PL" dirty="0" smtClean="0"/>
              <a:t> oraz </a:t>
            </a:r>
            <a:r>
              <a:rPr lang="pl-PL" dirty="0" smtClean="0">
                <a:hlinkClick r:id="rId13" tooltip="Prymas Polski"/>
              </a:rPr>
              <a:t>prymas Polski</a:t>
            </a:r>
            <a:r>
              <a:rPr lang="pl-PL" dirty="0" smtClean="0"/>
              <a:t> w latach 1948–1981, </a:t>
            </a:r>
            <a:r>
              <a:rPr lang="pl-PL" dirty="0" smtClean="0">
                <a:hlinkClick r:id="rId14" tooltip="Kardynał"/>
              </a:rPr>
              <a:t>kardynał prezbiter</a:t>
            </a:r>
            <a:r>
              <a:rPr lang="pl-PL" dirty="0" smtClean="0"/>
              <a:t> od 1953. Uważany za jednego z największych Polaków XX wieku, zwany </a:t>
            </a:r>
            <a:r>
              <a:rPr lang="pl-PL" i="1" dirty="0" smtClean="0"/>
              <a:t>Prymasem Tysiąclecia</a:t>
            </a:r>
            <a:r>
              <a:rPr lang="pl-PL" dirty="0" smtClean="0"/>
              <a:t>, </a:t>
            </a:r>
            <a:r>
              <a:rPr lang="pl-PL" dirty="0" smtClean="0">
                <a:hlinkClick r:id="rId15" tooltip="Racja stanu"/>
              </a:rPr>
              <a:t>mąż stanu</a:t>
            </a:r>
            <a:r>
              <a:rPr lang="pl-PL" dirty="0" smtClean="0"/>
              <a:t>, obrońca praw człowieka, narodu i Kościoła, </a:t>
            </a:r>
            <a:r>
              <a:rPr lang="pl-PL" dirty="0" smtClean="0">
                <a:hlinkClick r:id="rId16" tooltip="Doktor (stopień naukowy)"/>
              </a:rPr>
              <a:t>doktor</a:t>
            </a:r>
            <a:r>
              <a:rPr lang="pl-PL" dirty="0" smtClean="0"/>
              <a:t> </a:t>
            </a:r>
            <a:r>
              <a:rPr lang="pl-PL" dirty="0" smtClean="0">
                <a:hlinkClick r:id="rId17" tooltip="Prawo kanoniczne"/>
              </a:rPr>
              <a:t>prawa kanonicznego</a:t>
            </a:r>
            <a:r>
              <a:rPr lang="pl-PL" dirty="0" smtClean="0"/>
              <a:t>, </a:t>
            </a:r>
            <a:r>
              <a:rPr lang="pl-PL" dirty="0" smtClean="0">
                <a:hlinkClick r:id="rId18" tooltip="Kaznodzieja"/>
              </a:rPr>
              <a:t>kaznodzieja</a:t>
            </a:r>
            <a:r>
              <a:rPr lang="pl-PL" dirty="0" smtClean="0"/>
              <a:t>, </a:t>
            </a:r>
            <a:r>
              <a:rPr lang="pl-PL" dirty="0" smtClean="0">
                <a:hlinkClick r:id="rId19" tooltip="Publicystyka"/>
              </a:rPr>
              <a:t>publicysta</a:t>
            </a:r>
            <a:r>
              <a:rPr lang="pl-PL" baseline="30000" dirty="0" smtClean="0">
                <a:hlinkClick r:id="rId20"/>
              </a:rPr>
              <a:t>[3]</a:t>
            </a:r>
            <a:r>
              <a:rPr lang="pl-PL" dirty="0" smtClean="0"/>
              <a:t>, </a:t>
            </a:r>
            <a:r>
              <a:rPr lang="pl-PL" dirty="0" smtClean="0">
                <a:hlinkClick r:id="rId21" tooltip="Kapelan"/>
              </a:rPr>
              <a:t>kapelan</a:t>
            </a:r>
            <a:r>
              <a:rPr lang="pl-PL" dirty="0" smtClean="0"/>
              <a:t> oraz </a:t>
            </a:r>
            <a:r>
              <a:rPr lang="pl-PL" dirty="0" smtClean="0">
                <a:hlinkClick r:id="rId22" tooltip="Porucznik"/>
              </a:rPr>
              <a:t>porucznik</a:t>
            </a:r>
            <a:r>
              <a:rPr lang="pl-PL" dirty="0" smtClean="0"/>
              <a:t> duszpasterstwa </a:t>
            </a:r>
            <a:r>
              <a:rPr lang="pl-PL" dirty="0" smtClean="0">
                <a:hlinkClick r:id="rId23" tooltip="Wojsko Polskie"/>
              </a:rPr>
              <a:t>Wojska Polskiego</a:t>
            </a:r>
            <a:r>
              <a:rPr lang="pl-PL" baseline="30000" dirty="0" smtClean="0">
                <a:hlinkClick r:id="rId20"/>
              </a:rPr>
              <a:t>[4]</a:t>
            </a:r>
            <a:r>
              <a:rPr lang="pl-PL" dirty="0" smtClean="0"/>
              <a:t>. Twórca akcji duszpasterskich: </a:t>
            </a:r>
            <a:r>
              <a:rPr lang="pl-PL" dirty="0" smtClean="0">
                <a:hlinkClick r:id="rId24" tooltip="Jasnogórskie Śluby Narodu Polskiego"/>
              </a:rPr>
              <a:t>Jasnogórskich Ślubów Narodu Polskiego</a:t>
            </a:r>
            <a:r>
              <a:rPr lang="pl-PL" dirty="0" smtClean="0"/>
              <a:t> czy Wielkiej Nowenny Tysiąclecia, </a:t>
            </a:r>
            <a:r>
              <a:rPr lang="pl-PL" dirty="0" smtClean="0">
                <a:hlinkClick r:id="rId25" tooltip="Inwigilacja"/>
              </a:rPr>
              <a:t>inwigilowany</a:t>
            </a:r>
            <a:r>
              <a:rPr lang="pl-PL" dirty="0" smtClean="0"/>
              <a:t> przez represyjny system </a:t>
            </a:r>
            <a:r>
              <a:rPr lang="pl-PL" dirty="0" smtClean="0">
                <a:hlinkClick r:id="rId26" tooltip="Urząd Bezpieczeństwa"/>
              </a:rPr>
              <a:t>UB</a:t>
            </a:r>
            <a:r>
              <a:rPr lang="pl-PL" dirty="0" smtClean="0"/>
              <a:t> i </a:t>
            </a:r>
            <a:r>
              <a:rPr lang="pl-PL" dirty="0" smtClean="0">
                <a:hlinkClick r:id="rId27" tooltip="Służba Bezpieczeństwa (PRL)"/>
              </a:rPr>
              <a:t>SB</a:t>
            </a:r>
            <a:r>
              <a:rPr lang="pl-PL" dirty="0" smtClean="0"/>
              <a:t> oraz </a:t>
            </a:r>
            <a:r>
              <a:rPr lang="pl-PL" dirty="0" smtClean="0">
                <a:hlinkClick r:id="rId28" tooltip="Internowanie"/>
              </a:rPr>
              <a:t>internowany</a:t>
            </a:r>
            <a:r>
              <a:rPr lang="pl-PL" dirty="0" smtClean="0"/>
              <a:t> przez władze komunistyczne </a:t>
            </a:r>
            <a:r>
              <a:rPr lang="pl-PL" dirty="0" smtClean="0">
                <a:hlinkClick r:id="rId29" tooltip="Polska Rzeczpospolita Ludowa"/>
              </a:rPr>
              <a:t>PRL</a:t>
            </a:r>
            <a:r>
              <a:rPr lang="pl-PL" baseline="30000" dirty="0" smtClean="0">
                <a:hlinkClick r:id="rId20"/>
              </a:rPr>
              <a:t>[3]</a:t>
            </a:r>
            <a:r>
              <a:rPr lang="pl-PL" dirty="0" smtClean="0"/>
              <a:t>. Pośmiertnie odznaczony </a:t>
            </a:r>
            <a:r>
              <a:rPr lang="pl-PL" dirty="0" smtClean="0">
                <a:hlinkClick r:id="rId30" tooltip="Order Orła Białego"/>
              </a:rPr>
              <a:t>Orderem Orła Białego</a:t>
            </a:r>
            <a:r>
              <a:rPr lang="pl-PL" dirty="0" smtClean="0"/>
              <a:t>. </a:t>
            </a:r>
            <a:r>
              <a:rPr lang="pl-PL" dirty="0" smtClean="0">
                <a:hlinkClick r:id="rId31" tooltip="Czcigodny Sługa Boży"/>
              </a:rPr>
              <a:t>Czcigodny Sługa Boży</a:t>
            </a:r>
            <a:r>
              <a:rPr lang="pl-PL" dirty="0" smtClean="0"/>
              <a:t> </a:t>
            </a:r>
            <a:r>
              <a:rPr lang="pl-PL" dirty="0" smtClean="0">
                <a:hlinkClick r:id="rId32" tooltip="Kościół katolicki"/>
              </a:rPr>
              <a:t>Kościoła katolickiego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7" name="Symbol zastępczy zawartości 6" descr="Stefan_Wyszyński.jpg"/>
          <p:cNvPicPr>
            <a:picLocks noGrp="1" noChangeAspect="1"/>
          </p:cNvPicPr>
          <p:nvPr>
            <p:ph sz="quarter" idx="4"/>
          </p:nvPr>
        </p:nvPicPr>
        <p:blipFill>
          <a:blip r:embed="rId33"/>
          <a:stretch>
            <a:fillRect/>
          </a:stretch>
        </p:blipFill>
        <p:spPr>
          <a:xfrm>
            <a:off x="4500562" y="1854200"/>
            <a:ext cx="2876550" cy="38290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WYGLĄDAŁO DZIECIŃSTWO WYSZYŃSKIEGO?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Dzieciństwo i młodość</a:t>
            </a:r>
            <a:r>
              <a:rPr lang="pl-PL" dirty="0" smtClean="0"/>
              <a:t>[</a:t>
            </a:r>
            <a:r>
              <a:rPr lang="pl-PL" dirty="0" smtClean="0">
                <a:hlinkClick r:id="rId2" tooltip="Edytuj sekcję: Dzieciństwo i młodość"/>
              </a:rPr>
              <a:t>edytuj</a:t>
            </a:r>
            <a:r>
              <a:rPr lang="pl-PL" dirty="0" smtClean="0"/>
              <a:t> | </a:t>
            </a:r>
            <a:r>
              <a:rPr lang="pl-PL" dirty="0" err="1" smtClean="0">
                <a:hlinkClick r:id="rId3" tooltip="Edytuj sekcję: Dzieciństwo i młodość"/>
              </a:rPr>
              <a:t>edytuj</a:t>
            </a:r>
            <a:r>
              <a:rPr lang="pl-PL" dirty="0" smtClean="0">
                <a:hlinkClick r:id="rId3" tooltip="Edytuj sekcję: Dzieciństwo i młodość"/>
              </a:rPr>
              <a:t> kod</a:t>
            </a:r>
            <a:r>
              <a:rPr lang="pl-PL" dirty="0" smtClean="0"/>
              <a:t>]</a:t>
            </a:r>
            <a:endParaRPr lang="pl-PL" b="1" dirty="0" smtClean="0"/>
          </a:p>
          <a:p>
            <a:r>
              <a:rPr lang="pl-PL" dirty="0" smtClean="0"/>
              <a:t>Rodzina: Julianna Karp i Stanisław Wyszyński z dziećmi (poniżej od lewej): Stanisława, Janina, Stefan (przyszły prymas) i Anastazja (Zuzela, 1906)</a:t>
            </a:r>
          </a:p>
          <a:p>
            <a:r>
              <a:rPr lang="pl-PL" dirty="0" smtClean="0"/>
              <a:t>Urodził się 3 sierpnia 1901 o godzinie 3:00</a:t>
            </a:r>
            <a:r>
              <a:rPr lang="pl-PL" baseline="30000" dirty="0" smtClean="0">
                <a:hlinkClick r:id="rId4"/>
              </a:rPr>
              <a:t>[5]</a:t>
            </a:r>
            <a:r>
              <a:rPr lang="pl-PL" dirty="0" smtClean="0"/>
              <a:t> w </a:t>
            </a:r>
            <a:r>
              <a:rPr lang="pl-PL" dirty="0" smtClean="0">
                <a:hlinkClick r:id="rId5" tooltip="Zuzela"/>
              </a:rPr>
              <a:t>Zuzeli</a:t>
            </a:r>
            <a:r>
              <a:rPr lang="pl-PL" dirty="0" smtClean="0"/>
              <a:t> nad Bugiem na </a:t>
            </a:r>
            <a:r>
              <a:rPr lang="pl-PL" dirty="0" smtClean="0">
                <a:hlinkClick r:id="rId6" tooltip="Ziemia nurska"/>
              </a:rPr>
              <a:t>Ziemi nurskiej</a:t>
            </a:r>
            <a:r>
              <a:rPr lang="pl-PL" dirty="0" smtClean="0"/>
              <a:t> (pogranicze </a:t>
            </a:r>
            <a:r>
              <a:rPr lang="pl-PL" dirty="0" smtClean="0">
                <a:hlinkClick r:id="rId7" tooltip="Mazowsze"/>
              </a:rPr>
              <a:t>Mazowsza</a:t>
            </a:r>
            <a:r>
              <a:rPr lang="pl-PL" dirty="0" smtClean="0"/>
              <a:t> i </a:t>
            </a:r>
            <a:r>
              <a:rPr lang="pl-PL" dirty="0" smtClean="0">
                <a:hlinkClick r:id="rId8" tooltip="Podlasie"/>
              </a:rPr>
              <a:t>Podlasia</a:t>
            </a:r>
            <a:r>
              <a:rPr lang="pl-PL" dirty="0" smtClean="0"/>
              <a:t>) jako drugie dziecko wielodzietnej</a:t>
            </a:r>
            <a:r>
              <a:rPr lang="pl-PL" baseline="30000" dirty="0" smtClean="0">
                <a:hlinkClick r:id="rId4"/>
              </a:rPr>
              <a:t>[c]</a:t>
            </a:r>
            <a:r>
              <a:rPr lang="pl-PL" dirty="0" smtClean="0"/>
              <a:t> rodziny rolników: Stanisława</a:t>
            </a:r>
            <a:r>
              <a:rPr lang="pl-PL" baseline="30000" dirty="0" smtClean="0">
                <a:hlinkClick r:id="rId4"/>
              </a:rPr>
              <a:t>[a]</a:t>
            </a:r>
            <a:r>
              <a:rPr lang="pl-PL" dirty="0" smtClean="0"/>
              <a:t> (organisty miejscowego kościoła) i Julianny z d. Karp</a:t>
            </a:r>
            <a:r>
              <a:rPr lang="pl-PL" baseline="30000" dirty="0" smtClean="0">
                <a:hlinkClick r:id="rId4"/>
              </a:rPr>
              <a:t>[b][9]</a:t>
            </a:r>
            <a:r>
              <a:rPr lang="pl-PL" dirty="0" smtClean="0"/>
              <a:t>. Tego samego dnia został </a:t>
            </a:r>
            <a:r>
              <a:rPr lang="pl-PL" dirty="0" smtClean="0">
                <a:hlinkClick r:id="rId9" tooltip="Chrzest"/>
              </a:rPr>
              <a:t>ochrzczony</a:t>
            </a:r>
            <a:r>
              <a:rPr lang="pl-PL" dirty="0" smtClean="0"/>
              <a:t> w </a:t>
            </a:r>
            <a:r>
              <a:rPr lang="pl-PL" dirty="0" smtClean="0">
                <a:hlinkClick r:id="rId10" tooltip="Parafia Przemienienia Pańskiego w Zuzeli"/>
              </a:rPr>
              <a:t>parafii Przemienienia Pańskiego w Zuzeli</a:t>
            </a:r>
            <a:r>
              <a:rPr lang="pl-PL" baseline="30000" dirty="0" smtClean="0">
                <a:hlinkClick r:id="rId4"/>
              </a:rPr>
              <a:t>[d]</a:t>
            </a:r>
            <a:r>
              <a:rPr lang="pl-PL" dirty="0" smtClean="0"/>
              <a:t> z rąk </a:t>
            </a:r>
            <a:r>
              <a:rPr lang="pl-PL" dirty="0" smtClean="0">
                <a:hlinkClick r:id="rId11" tooltip="Proboszcz"/>
              </a:rPr>
              <a:t>proboszcza</a:t>
            </a:r>
            <a:r>
              <a:rPr lang="pl-PL" dirty="0" smtClean="0"/>
              <a:t> ks. Antoniego Lipowskiego. W religijnej atmosferze domu rodzinnego uformował i pogłębił swoją wiarę, szczególnie </a:t>
            </a:r>
            <a:r>
              <a:rPr lang="pl-PL" dirty="0" smtClean="0">
                <a:hlinkClick r:id="rId12" tooltip="Kult maryjny"/>
              </a:rPr>
              <a:t>kultu maryjnego</a:t>
            </a:r>
            <a:r>
              <a:rPr lang="pl-PL" dirty="0" smtClean="0"/>
              <a:t>, co było powodem wyboru przyszłej drogi </a:t>
            </a:r>
            <a:r>
              <a:rPr lang="pl-PL" dirty="0" smtClean="0">
                <a:hlinkClick r:id="rId13" tooltip="Życie konsekrowane"/>
              </a:rPr>
              <a:t>życia konsekrowanego</a:t>
            </a:r>
            <a:r>
              <a:rPr lang="pl-PL" dirty="0" smtClean="0"/>
              <a:t>. W przemówieniu z 13 czerwca 1971 jakie wygłosił w Zuzeli tak wspominał okres dzieciństwa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MŁODY STEFAN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i="1" dirty="0" smtClean="0"/>
              <a:t>Stefan nie był od razu taki święty! Lubił dziewczęta ciągnąć za włosy. A jeśli nie chcieliśmy, aby była klasówka, wylewaliśmy atrament z kałamarzy albo zapychaliśmy go bibułą.</a:t>
            </a:r>
            <a:endParaRPr lang="pl-PL" dirty="0"/>
          </a:p>
        </p:txBody>
      </p:sp>
      <p:pic>
        <p:nvPicPr>
          <p:cNvPr id="5" name="Symbol zastępczy obrazu 4" descr="wyszynski2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683" b="5683"/>
          <a:stretch>
            <a:fillRect/>
          </a:stretch>
        </p:blipFill>
        <p:spPr/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748684"/>
          </a:xfrm>
        </p:spPr>
        <p:txBody>
          <a:bodyPr/>
          <a:lstStyle/>
          <a:p>
            <a:pPr algn="ctr"/>
            <a:r>
              <a:rPr lang="pl-PL" dirty="0" smtClean="0"/>
              <a:t>PRYMAS POLSKI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W archiwum prymasowskim w Warszawie znajduje się ostatnia wola będącego u schyłku życia prymasa Polski </a:t>
            </a:r>
            <a:r>
              <a:rPr lang="pl-PL" dirty="0" smtClean="0">
                <a:hlinkClick r:id="rId2" tooltip="August Hlond"/>
              </a:rPr>
              <a:t>Augusta Hlonda</a:t>
            </a:r>
            <a:r>
              <a:rPr lang="pl-PL" dirty="0" smtClean="0"/>
              <a:t>, podyktowana osobistemu sekretarzowi ks. </a:t>
            </a:r>
            <a:r>
              <a:rPr lang="pl-PL" dirty="0" smtClean="0">
                <a:hlinkClick r:id="rId3" tooltip="Antoni Baraniak"/>
              </a:rPr>
              <a:t>Antoniemu Baraniakowi</a:t>
            </a:r>
            <a:r>
              <a:rPr lang="pl-PL" dirty="0" smtClean="0"/>
              <a:t>, w której prosi listem do papieża </a:t>
            </a:r>
            <a:r>
              <a:rPr lang="pl-PL" dirty="0" smtClean="0">
                <a:hlinkClick r:id="rId4" tooltip="Pius XII"/>
              </a:rPr>
              <a:t>Piusa XII</a:t>
            </a:r>
            <a:r>
              <a:rPr lang="pl-PL" dirty="0" smtClean="0"/>
              <a:t> o mianowanie swoim następcą biskupa lubelskiego Stefana Wyszyńskiego</a:t>
            </a:r>
            <a:r>
              <a:rPr lang="pl-PL" baseline="30000" dirty="0" smtClean="0">
                <a:hlinkClick r:id="rId5"/>
              </a:rPr>
              <a:t>[38]</a:t>
            </a:r>
            <a:r>
              <a:rPr lang="pl-PL" dirty="0" smtClean="0"/>
              <a:t>. 12 listopada 1948 papież Pius XII na </a:t>
            </a:r>
            <a:r>
              <a:rPr lang="pl-PL" dirty="0" smtClean="0">
                <a:hlinkClick r:id="rId6" tooltip="Konsystorz"/>
              </a:rPr>
              <a:t>konsystorzu</a:t>
            </a:r>
            <a:r>
              <a:rPr lang="pl-PL" dirty="0" smtClean="0"/>
              <a:t> w Rzymie mianował </a:t>
            </a:r>
            <a:r>
              <a:rPr lang="pl-PL" dirty="0" smtClean="0">
                <a:hlinkClick r:id="rId7" tooltip="Biskupi gnieźnieńscy"/>
              </a:rPr>
              <a:t>arcybiskupem metropolitą gnieźnieńskim</a:t>
            </a:r>
            <a:r>
              <a:rPr lang="pl-PL" dirty="0" smtClean="0"/>
              <a:t> i </a:t>
            </a:r>
            <a:r>
              <a:rPr lang="pl-PL" dirty="0" smtClean="0">
                <a:hlinkClick r:id="rId8" tooltip="Biskupi warszawscy"/>
              </a:rPr>
              <a:t>warszawskim</a:t>
            </a:r>
            <a:r>
              <a:rPr lang="pl-PL" dirty="0" smtClean="0"/>
              <a:t>, a tym samym </a:t>
            </a:r>
            <a:r>
              <a:rPr lang="pl-PL" dirty="0" smtClean="0">
                <a:hlinkClick r:id="rId9" tooltip="Prymas Polski"/>
              </a:rPr>
              <a:t>prymasem Polski</a:t>
            </a:r>
            <a:r>
              <a:rPr lang="pl-PL" dirty="0" smtClean="0"/>
              <a:t>, bp. Stefana Wyszyńskiego</a:t>
            </a:r>
            <a:r>
              <a:rPr lang="pl-PL" baseline="30000" dirty="0" smtClean="0">
                <a:hlinkClick r:id="rId5"/>
              </a:rPr>
              <a:t>[39]</a:t>
            </a:r>
            <a:r>
              <a:rPr lang="pl-PL" dirty="0" smtClean="0"/>
              <a:t>. </a:t>
            </a:r>
            <a:r>
              <a:rPr lang="pl-PL" dirty="0" smtClean="0">
                <a:hlinkClick r:id="rId10" tooltip="Bulla"/>
              </a:rPr>
              <a:t>Bulla</a:t>
            </a:r>
            <a:r>
              <a:rPr lang="pl-PL" dirty="0" smtClean="0"/>
              <a:t> nominacyjna została podpisana przez papieża 16 listopada</a:t>
            </a:r>
            <a:r>
              <a:rPr lang="pl-PL" baseline="30000" dirty="0" smtClean="0">
                <a:hlinkClick r:id="rId5"/>
              </a:rPr>
              <a:t>[39]</a:t>
            </a:r>
            <a:r>
              <a:rPr lang="pl-PL" dirty="0" smtClean="0"/>
              <a:t>. </a:t>
            </a:r>
            <a:r>
              <a:rPr lang="pl-PL" dirty="0" smtClean="0">
                <a:hlinkClick r:id="rId11" tooltip="Ingres"/>
              </a:rPr>
              <a:t>Ingres</a:t>
            </a:r>
            <a:r>
              <a:rPr lang="pl-PL" dirty="0" smtClean="0"/>
              <a:t> w </a:t>
            </a:r>
            <a:r>
              <a:rPr lang="pl-PL" dirty="0" smtClean="0">
                <a:hlinkClick r:id="rId12" tooltip="Gniezno"/>
              </a:rPr>
              <a:t>Gnieźnie</a:t>
            </a:r>
            <a:r>
              <a:rPr lang="pl-PL" dirty="0" smtClean="0"/>
              <a:t> odbył się 2 lutego 1949. Warto dodać, że w drodze jadącego samochodem prymasa spotkały szykany ze strony milicji, która wielokrotnie go zatrzymywała oraz legitymowała czy kontrolowała</a:t>
            </a:r>
            <a:r>
              <a:rPr lang="pl-PL" baseline="30000" dirty="0" smtClean="0">
                <a:hlinkClick r:id="rId5"/>
              </a:rPr>
              <a:t>[39]</a:t>
            </a:r>
            <a:r>
              <a:rPr lang="pl-PL" dirty="0" smtClean="0"/>
              <a:t>. Ingres natomiast w </a:t>
            </a:r>
            <a:r>
              <a:rPr lang="pl-PL" dirty="0" smtClean="0">
                <a:hlinkClick r:id="rId13" tooltip="Warszawa"/>
              </a:rPr>
              <a:t>Warszawie</a:t>
            </a:r>
            <a:r>
              <a:rPr lang="pl-PL" dirty="0" smtClean="0"/>
              <a:t> miał miejsce 6 lutego 1949. W okolicznościowej mowie, którą wówczas wygłosił powiedział m.in.:</a:t>
            </a:r>
          </a:p>
          <a:p>
            <a:r>
              <a:rPr lang="pl-PL" i="1" dirty="0" smtClean="0"/>
              <a:t>Od dziś zaczyna się moja droga przez Warszawę. Znam ją dobrze, jestem z nią związany tak blisko, może najbardziej była mi bliska, gdy broczyła krwią w powstaniu, gdy patrzyłem z Izabelina na dymy ofiarnego wielkiego ołtarza całopalenia. Dzisiaj muszę pokochać Warszawę i oddać jej swoje siły i życie. O wiele to łatwiej dziś niż kiedykolwiek. Oby Bóg – Miłość nadał tej pasterskiej miłości swoje Ojcowskie oblicze.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ATEFAN WYSZYŃSKI JAKO BISKUP LUBELSKI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Po zakończeniu wojny wrócił do Włocławka, gdzie organizował </a:t>
            </a:r>
            <a:r>
              <a:rPr lang="pl-PL" dirty="0" smtClean="0">
                <a:hlinkClick r:id="rId2" tooltip="Wyższe Seminarium Duchowne we Włocławku"/>
              </a:rPr>
              <a:t>Wyższe Seminarium Duchowne</a:t>
            </a:r>
            <a:r>
              <a:rPr lang="pl-PL" dirty="0" smtClean="0"/>
              <a:t> i 19 marca 1945 został jego </a:t>
            </a:r>
            <a:r>
              <a:rPr lang="pl-PL" dirty="0" smtClean="0">
                <a:hlinkClick r:id="rId3" tooltip="Rektor"/>
              </a:rPr>
              <a:t>rektorem</a:t>
            </a:r>
            <a:r>
              <a:rPr lang="pl-PL" baseline="30000" dirty="0" smtClean="0">
                <a:hlinkClick r:id="rId4"/>
              </a:rPr>
              <a:t>[31]</a:t>
            </a:r>
            <a:r>
              <a:rPr lang="pl-PL" dirty="0" smtClean="0"/>
              <a:t>. Będąc rektorem, profesorem i </a:t>
            </a:r>
            <a:r>
              <a:rPr lang="pl-PL" dirty="0" smtClean="0">
                <a:hlinkClick r:id="rId5" tooltip="Kierownictwo duchowe"/>
              </a:rPr>
              <a:t>ojcem duchownym</a:t>
            </a:r>
            <a:r>
              <a:rPr lang="pl-PL" dirty="0" smtClean="0"/>
              <a:t> </a:t>
            </a:r>
            <a:r>
              <a:rPr lang="pl-PL" dirty="0" smtClean="0">
                <a:hlinkClick r:id="rId6" tooltip="Kleryk (student)"/>
              </a:rPr>
              <a:t>kleryków</a:t>
            </a:r>
            <a:r>
              <a:rPr lang="pl-PL" dirty="0" smtClean="0"/>
              <a:t>, był również wikariuszem w </a:t>
            </a:r>
            <a:r>
              <a:rPr lang="pl-PL" dirty="0" smtClean="0">
                <a:hlinkClick r:id="rId7" tooltip="Parafia św. Jana Chrzciciela w Lubrańcu"/>
              </a:rPr>
              <a:t>parafii św. Jana Chrzciciela w Lubrańcu</a:t>
            </a:r>
            <a:r>
              <a:rPr lang="pl-PL" dirty="0" smtClean="0"/>
              <a:t> i </a:t>
            </a:r>
            <a:r>
              <a:rPr lang="pl-PL" dirty="0" smtClean="0">
                <a:hlinkClick r:id="rId8" tooltip="Proboszcz"/>
              </a:rPr>
              <a:t>proboszczem</a:t>
            </a:r>
            <a:r>
              <a:rPr lang="pl-PL" dirty="0" smtClean="0"/>
              <a:t> </a:t>
            </a:r>
            <a:r>
              <a:rPr lang="pl-PL" dirty="0" smtClean="0">
                <a:hlinkClick r:id="rId9" tooltip="Parafia św. Wojciecha Biskupa i Męczennika w Kłobii"/>
              </a:rPr>
              <a:t>parafii św. Wojciecha Biskupa i Męczennika w </a:t>
            </a:r>
            <a:r>
              <a:rPr lang="pl-PL" dirty="0" err="1" smtClean="0">
                <a:hlinkClick r:id="rId9" tooltip="Parafia św. Wojciecha Biskupa i Męczennika w Kłobii"/>
              </a:rPr>
              <a:t>Kłobii</a:t>
            </a:r>
            <a:r>
              <a:rPr lang="pl-PL" dirty="0" smtClean="0"/>
              <a:t> i </a:t>
            </a:r>
            <a:r>
              <a:rPr lang="pl-PL" dirty="0" smtClean="0">
                <a:hlinkClick r:id="rId10" tooltip="Parafia Narodzenia Najświętszej Maryi Panny w Zgłowiączce"/>
              </a:rPr>
              <a:t>parafii Narodzenia Najświętszej Maryi Panny w Zgłowiączce</a:t>
            </a:r>
            <a:r>
              <a:rPr lang="pl-PL" baseline="30000" dirty="0" smtClean="0">
                <a:hlinkClick r:id="rId4"/>
              </a:rPr>
              <a:t>[31]</a:t>
            </a:r>
            <a:r>
              <a:rPr lang="pl-PL" dirty="0" smtClean="0"/>
              <a:t>. 15 sierpnia 1945 został kanonikiem kapituły katedralnej we Włocławku</a:t>
            </a:r>
            <a:r>
              <a:rPr lang="pl-PL" baseline="30000" dirty="0" smtClean="0">
                <a:hlinkClick r:id="rId4"/>
              </a:rPr>
              <a:t>[32]</a:t>
            </a:r>
            <a:r>
              <a:rPr lang="pl-PL" dirty="0" smtClean="0"/>
              <a:t>.</a:t>
            </a:r>
          </a:p>
          <a:p>
            <a:r>
              <a:rPr lang="pl-PL" dirty="0" smtClean="0"/>
              <a:t>4 marca 1946 został </a:t>
            </a:r>
            <a:r>
              <a:rPr lang="pl-PL" dirty="0" smtClean="0">
                <a:hlinkClick r:id="rId11" tooltip="Prekonizacja"/>
              </a:rPr>
              <a:t>prekonizowany</a:t>
            </a:r>
            <a:r>
              <a:rPr lang="pl-PL" dirty="0" smtClean="0"/>
              <a:t> przez papieża </a:t>
            </a:r>
            <a:r>
              <a:rPr lang="pl-PL" dirty="0" smtClean="0">
                <a:hlinkClick r:id="rId12" tooltip="Pius XII"/>
              </a:rPr>
              <a:t>Piusa XII</a:t>
            </a:r>
            <a:r>
              <a:rPr lang="pl-PL" dirty="0" smtClean="0"/>
              <a:t> </a:t>
            </a:r>
            <a:r>
              <a:rPr lang="pl-PL" dirty="0" smtClean="0">
                <a:hlinkClick r:id="rId13" tooltip="Biskup diecezjalny"/>
              </a:rPr>
              <a:t>biskupem diecezjalnym</a:t>
            </a:r>
            <a:r>
              <a:rPr lang="pl-PL" dirty="0" smtClean="0"/>
              <a:t> </a:t>
            </a:r>
            <a:r>
              <a:rPr lang="pl-PL" dirty="0" smtClean="0">
                <a:hlinkClick r:id="rId14" tooltip="Archidiecezja lubelska"/>
              </a:rPr>
              <a:t>diecezji lubelskiej</a:t>
            </a:r>
            <a:r>
              <a:rPr lang="pl-PL" baseline="30000" dirty="0" smtClean="0">
                <a:hlinkClick r:id="rId4"/>
              </a:rPr>
              <a:t>[33][29]</a:t>
            </a:r>
            <a:r>
              <a:rPr lang="pl-PL" dirty="0" smtClean="0"/>
              <a:t>. </a:t>
            </a:r>
            <a:r>
              <a:rPr lang="pl-PL" dirty="0" smtClean="0">
                <a:hlinkClick r:id="rId15" tooltip="Sakra"/>
              </a:rPr>
              <a:t>Święcenia biskupie</a:t>
            </a:r>
            <a:r>
              <a:rPr lang="pl-PL" dirty="0" smtClean="0"/>
              <a:t> otrzymał 12 maja z rąk kard. </a:t>
            </a:r>
            <a:r>
              <a:rPr lang="pl-PL" dirty="0" smtClean="0">
                <a:hlinkClick r:id="rId16" tooltip="August Hlond"/>
              </a:rPr>
              <a:t>Augusta Hlonda</a:t>
            </a:r>
            <a:r>
              <a:rPr lang="pl-PL" dirty="0" smtClean="0"/>
              <a:t>, prymasa Polski na </a:t>
            </a:r>
            <a:r>
              <a:rPr lang="pl-PL" dirty="0" smtClean="0">
                <a:hlinkClick r:id="rId17" tooltip="Jasna Góra"/>
              </a:rPr>
              <a:t>Jasnej Górze</a:t>
            </a:r>
            <a:r>
              <a:rPr lang="pl-PL" baseline="30000" dirty="0" smtClean="0">
                <a:hlinkClick r:id="rId4"/>
              </a:rPr>
              <a:t>[34]</a:t>
            </a:r>
            <a:r>
              <a:rPr lang="pl-PL" dirty="0" smtClean="0"/>
              <a:t>. W swoim </a:t>
            </a:r>
            <a:r>
              <a:rPr lang="pl-PL" dirty="0" smtClean="0">
                <a:hlinkClick r:id="rId18" tooltip="Herb"/>
              </a:rPr>
              <a:t>herbie</a:t>
            </a:r>
            <a:r>
              <a:rPr lang="pl-PL" dirty="0" smtClean="0"/>
              <a:t> biskupim umieścił słowa „Soli </a:t>
            </a:r>
            <a:r>
              <a:rPr lang="pl-PL" dirty="0" err="1" smtClean="0"/>
              <a:t>Deo</a:t>
            </a:r>
            <a:r>
              <a:rPr lang="pl-PL" dirty="0" smtClean="0"/>
              <a:t>” (</a:t>
            </a:r>
            <a:r>
              <a:rPr lang="pl-PL" dirty="0" smtClean="0">
                <a:hlinkClick r:id="rId19" tooltip="Język polski"/>
              </a:rPr>
              <a:t>pol.</a:t>
            </a:r>
            <a:r>
              <a:rPr lang="pl-PL" dirty="0" smtClean="0"/>
              <a:t> </a:t>
            </a:r>
            <a:r>
              <a:rPr lang="pl-PL" i="1" dirty="0" smtClean="0"/>
              <a:t>Samemu Bogu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Związki z Jasną Górą i Jasnogórskie Śluby Narodu Polskiego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Izolowany w klasztorze </a:t>
            </a:r>
            <a:r>
              <a:rPr lang="pl-PL" dirty="0" smtClean="0">
                <a:hlinkClick r:id="rId2" tooltip="Zgromadzenie Sióstr Najświętszej Rodziny z Nazaretu"/>
              </a:rPr>
              <a:t>sióstr nazaretanek</a:t>
            </a:r>
            <a:r>
              <a:rPr lang="pl-PL" dirty="0" smtClean="0"/>
              <a:t> w Komańczy napisał 16 maja 1956 tekst ślubów narodowych</a:t>
            </a:r>
            <a:r>
              <a:rPr lang="pl-PL" baseline="30000" dirty="0" smtClean="0">
                <a:hlinkClick r:id="rId3"/>
              </a:rPr>
              <a:t>[h]</a:t>
            </a:r>
            <a:r>
              <a:rPr lang="pl-PL" dirty="0" smtClean="0"/>
              <a:t>, które miały być odnowieniem królewskich </a:t>
            </a:r>
            <a:r>
              <a:rPr lang="pl-PL" dirty="0" smtClean="0">
                <a:hlinkClick r:id="rId4" tooltip="Śluby lwowskie"/>
              </a:rPr>
              <a:t>ślubów lwowskich</a:t>
            </a:r>
            <a:r>
              <a:rPr lang="pl-PL" dirty="0" smtClean="0"/>
              <a:t> </a:t>
            </a:r>
            <a:r>
              <a:rPr lang="pl-PL" dirty="0" smtClean="0">
                <a:hlinkClick r:id="rId5" tooltip="Jan II Kazimierz Waza"/>
              </a:rPr>
              <a:t>Jana Kazimierza</a:t>
            </a:r>
            <a:r>
              <a:rPr lang="pl-PL" dirty="0" smtClean="0"/>
              <a:t> w ich trzechsetną rocznicę. 26 sierpnia 1956 pielgrzymom (ok. 1 mln) zebranym na </a:t>
            </a:r>
            <a:r>
              <a:rPr lang="pl-PL" dirty="0" smtClean="0">
                <a:hlinkClick r:id="rId6" tooltip="Jasna Góra"/>
              </a:rPr>
              <a:t>Jasnej Górze</a:t>
            </a:r>
            <a:r>
              <a:rPr lang="pl-PL" dirty="0" smtClean="0"/>
              <a:t> odczytał je – po przekazaniu ich w tajemnicy z Komańczy generałowi paulinów o. </a:t>
            </a:r>
            <a:r>
              <a:rPr lang="pl-PL" dirty="0" smtClean="0">
                <a:hlinkClick r:id="rId7" tooltip="Alojzy Wrzalik (strona nie istnieje)"/>
              </a:rPr>
              <a:t>Alojzemu </a:t>
            </a:r>
            <a:r>
              <a:rPr lang="pl-PL" dirty="0" err="1" smtClean="0">
                <a:hlinkClick r:id="rId7" tooltip="Alojzy Wrzalik (strona nie istnieje)"/>
              </a:rPr>
              <a:t>Wrzalikowi</a:t>
            </a:r>
            <a:r>
              <a:rPr lang="pl-PL" dirty="0" smtClean="0"/>
              <a:t> OSPPE – bp </a:t>
            </a:r>
            <a:r>
              <a:rPr lang="pl-PL" dirty="0" smtClean="0">
                <a:hlinkClick r:id="rId8" tooltip="Michał Klepacz"/>
              </a:rPr>
              <a:t>Michał Klepacz</a:t>
            </a:r>
            <a:r>
              <a:rPr lang="pl-PL" dirty="0" smtClean="0"/>
              <a:t>, pełniący obowiązki przewodniczącego Episkopatu Polski</a:t>
            </a:r>
            <a:r>
              <a:rPr lang="pl-PL" baseline="30000" dirty="0" smtClean="0">
                <a:hlinkClick r:id="rId3"/>
              </a:rPr>
              <a:t>[55]</a:t>
            </a:r>
            <a:r>
              <a:rPr lang="pl-PL" dirty="0" smtClean="0"/>
              <a:t>.</a:t>
            </a:r>
          </a:p>
          <a:p>
            <a:r>
              <a:rPr lang="pl-PL" dirty="0" smtClean="0"/>
              <a:t>Jasna Góra była ulubionym sanktuarium prymasa, często tu przybywał na różne uroczystości, wygłaszał okolicznościowe homilie czy kazania. Spotykał tu również bliskich sobie ludzi jak np. </a:t>
            </a:r>
            <a:r>
              <a:rPr lang="pl-PL" dirty="0" smtClean="0">
                <a:hlinkClick r:id="rId9" tooltip="Jan Paweł II"/>
              </a:rPr>
              <a:t>Karola Wojtyłę</a:t>
            </a:r>
            <a:r>
              <a:rPr lang="pl-PL" dirty="0" smtClean="0"/>
              <a:t>, późniejszego papieża i świętego czy też </a:t>
            </a:r>
            <a:r>
              <a:rPr lang="pl-PL" dirty="0" err="1" smtClean="0"/>
              <a:t>stróży</a:t>
            </a:r>
            <a:r>
              <a:rPr lang="pl-PL" dirty="0" smtClean="0"/>
              <a:t> sanktuarium np. ówczesnego </a:t>
            </a:r>
            <a:r>
              <a:rPr lang="pl-PL" dirty="0" smtClean="0">
                <a:hlinkClick r:id="rId10" tooltip="Przeor"/>
              </a:rPr>
              <a:t>przeora</a:t>
            </a:r>
            <a:r>
              <a:rPr lang="pl-PL" dirty="0" smtClean="0"/>
              <a:t>, późniejszego </a:t>
            </a:r>
            <a:r>
              <a:rPr lang="pl-PL" dirty="0" smtClean="0">
                <a:hlinkClick r:id="rId11" tooltip="Generał (zakon)"/>
              </a:rPr>
              <a:t>generała</a:t>
            </a:r>
            <a:r>
              <a:rPr lang="pl-PL" dirty="0" smtClean="0"/>
              <a:t> paulinów o. </a:t>
            </a:r>
            <a:r>
              <a:rPr lang="pl-PL" dirty="0" smtClean="0">
                <a:hlinkClick r:id="rId12" tooltip="Jerzy Tomziński"/>
              </a:rPr>
              <a:t>Jerzego </a:t>
            </a:r>
            <a:r>
              <a:rPr lang="pl-PL" dirty="0" err="1" smtClean="0">
                <a:hlinkClick r:id="rId12" tooltip="Jerzy Tomziński"/>
              </a:rPr>
              <a:t>Tomzińskiego</a:t>
            </a:r>
            <a:r>
              <a:rPr lang="pl-PL" dirty="0" smtClean="0"/>
              <a:t> OSPPE, którego darzył szczególną przyjaźnią, życzliwością i zaufaniem, a który tak go wspomina</a:t>
            </a:r>
            <a:r>
              <a:rPr lang="pl-PL" baseline="30000" dirty="0" smtClean="0">
                <a:hlinkClick r:id="rId3"/>
              </a:rPr>
              <a:t>[56]</a:t>
            </a:r>
            <a:r>
              <a:rPr lang="pl-PL" dirty="0" smtClean="0"/>
              <a:t>:</a:t>
            </a:r>
          </a:p>
          <a:p>
            <a:r>
              <a:rPr lang="pl-PL" i="1" dirty="0" smtClean="0"/>
              <a:t>Wydaje mi się, iż znałem go od zawsze. Cieszę się, że był Prymasem Jasnogórskim, że dane mi było działać w jego maryjnej szkole i podejmować wielkie akcje duszpasterskie, które z pewnością pozwoliły przetrwać Kościołowi w Polsce mroki terroru komunistycznego. Przebywając blisko niego, odnosiłem wrażenie, że mam kontakt ze świętym. Podpatrywałem Prymasa, bo byłem przekonany, że tak właśnie wygląda święty, i chciałem się od niego wszystkiego uczyć, przede wszystkim świętej cierpliwości i ufności Panu Bogu. Na każdym kroku było widać, że jest człowiekiem zawierzenia i wszystko zanosi do Nieba przez Maryję.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REPRESJE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We wczesnych latach 50., w okresie napięć między państwem a Kościołem polityka władz </a:t>
            </a:r>
            <a:r>
              <a:rPr lang="pl-PL" dirty="0" smtClean="0">
                <a:hlinkClick r:id="rId2" tooltip="Polska Rzeczpospolita Ludowa"/>
              </a:rPr>
              <a:t>PRL</a:t>
            </a:r>
            <a:r>
              <a:rPr lang="pl-PL" dirty="0" smtClean="0"/>
              <a:t>, zależnych od </a:t>
            </a:r>
            <a:r>
              <a:rPr lang="pl-PL" dirty="0" smtClean="0">
                <a:hlinkClick r:id="rId3" tooltip="Związek Socjalistycznych Republik Radzieckich"/>
              </a:rPr>
              <a:t>ZSRR</a:t>
            </a:r>
            <a:r>
              <a:rPr lang="pl-PL" dirty="0" smtClean="0"/>
              <a:t>, zmierzała do złamania opozycji i wszelkich niezależnych instytucji. W ramach represji komunistów wobec Kościoła katolickiego zapadła decyzja o </a:t>
            </a:r>
            <a:r>
              <a:rPr lang="pl-PL" dirty="0" smtClean="0">
                <a:hlinkClick r:id="rId4" tooltip="Internowanie"/>
              </a:rPr>
              <a:t>internowaniu</a:t>
            </a:r>
            <a:r>
              <a:rPr lang="pl-PL" dirty="0" smtClean="0"/>
              <a:t> prymasa. Sprawą zajęło się </a:t>
            </a:r>
            <a:r>
              <a:rPr lang="pl-PL" dirty="0" smtClean="0">
                <a:hlinkClick r:id="rId5" tooltip="Ministerstwo Bezpieczeństwa Publicznego"/>
              </a:rPr>
              <a:t>Ministerstwo Bezpieczeństwa Publicznego</a:t>
            </a:r>
            <a:r>
              <a:rPr lang="pl-PL" dirty="0" smtClean="0"/>
              <a:t>, powstałe na bazie </a:t>
            </a:r>
            <a:r>
              <a:rPr lang="pl-PL" dirty="0" smtClean="0">
                <a:hlinkClick r:id="rId6" tooltip="Resort Bezpieczeństwa Publicznego"/>
              </a:rPr>
              <a:t>Resortu Bezpieczeństwa Publicznego</a:t>
            </a:r>
            <a:r>
              <a:rPr lang="pl-PL" dirty="0" smtClean="0"/>
              <a:t> przy </a:t>
            </a:r>
            <a:r>
              <a:rPr lang="pl-PL" dirty="0" smtClean="0">
                <a:hlinkClick r:id="rId7" tooltip="Polski Komitet Wyzwolenia Narodowego"/>
              </a:rPr>
              <a:t>Polskim Komitecie Wyzwolenia Narodowego</a:t>
            </a:r>
            <a:r>
              <a:rPr lang="pl-PL" dirty="0" smtClean="0"/>
              <a:t>. 8 maja 1953 na Konferencji Episkopatu Polski w Krakowie uchwalono z jego inicjatywy treść listu do rządu, który przeszedł do historii pod nazwą </a:t>
            </a:r>
            <a:r>
              <a:rPr lang="pl-PL" i="1" dirty="0" smtClean="0">
                <a:hlinkClick r:id="rId8" tooltip="Non possumus"/>
              </a:rPr>
              <a:t>Non </a:t>
            </a:r>
            <a:r>
              <a:rPr lang="pl-PL" i="1" dirty="0" err="1" smtClean="0">
                <a:hlinkClick r:id="rId8" tooltip="Non possumus"/>
              </a:rPr>
              <a:t>possumus</a:t>
            </a:r>
            <a:r>
              <a:rPr lang="pl-PL" dirty="0" smtClean="0"/>
              <a:t>, wyrażającego stanowczy sprzeciw wobec rażącego łamania przez rząd zawartych wcześniej porozumień, a który stał się m.in. jednym z powodów jego późniejszego zatrzymania</a:t>
            </a:r>
            <a:endParaRPr lang="pl-PL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748684"/>
          </a:xfrm>
        </p:spPr>
        <p:txBody>
          <a:bodyPr/>
          <a:lstStyle/>
          <a:p>
            <a:pPr algn="ctr"/>
            <a:r>
              <a:rPr lang="pl-PL" dirty="0" smtClean="0"/>
              <a:t>CHOROBA I ŚMIERĆ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W połowie marca 1981 u Wyszyńskiego rozpoznano </a:t>
            </a:r>
            <a:r>
              <a:rPr lang="pl-PL" dirty="0" smtClean="0">
                <a:hlinkClick r:id="rId2" tooltip="Nowotwór"/>
              </a:rPr>
              <a:t>chorobę nowotworową</a:t>
            </a:r>
            <a:r>
              <a:rPr lang="pl-PL" dirty="0" smtClean="0"/>
              <a:t>. Mimo starań lekarzy nie dało się zahamować jej rozwoju. 16 maja 1981 prymas przyjął </a:t>
            </a:r>
            <a:r>
              <a:rPr lang="pl-PL" dirty="0" smtClean="0">
                <a:hlinkClick r:id="rId3" tooltip="Namaszczenie chorych"/>
              </a:rPr>
              <a:t>sakrament namaszczenia chorych</a:t>
            </a:r>
            <a:r>
              <a:rPr lang="pl-PL" dirty="0" smtClean="0"/>
              <a:t>. Po przyjęciu sakramentu zwrócił się do zebranych przy łóżku, nawiązując m.in. do </a:t>
            </a:r>
            <a:r>
              <a:rPr lang="pl-PL" dirty="0" smtClean="0">
                <a:hlinkClick r:id="rId4" tooltip="Zamach na Jana Pawła II (1981)"/>
              </a:rPr>
              <a:t>zamachu na życie papieża Jana Pawła II</a:t>
            </a:r>
            <a:r>
              <a:rPr lang="pl-PL" dirty="0" smtClean="0"/>
              <a:t>, który miał miejsce 13 maja</a:t>
            </a:r>
            <a:r>
              <a:rPr lang="pl-PL" baseline="30000" dirty="0" smtClean="0">
                <a:hlinkClick r:id="rId5"/>
              </a:rPr>
              <a:t>[69]</a:t>
            </a:r>
            <a:r>
              <a:rPr lang="pl-PL" dirty="0" smtClean="0"/>
              <a:t>:</a:t>
            </a:r>
          </a:p>
          <a:p>
            <a:r>
              <a:rPr lang="pl-PL" i="1" dirty="0" smtClean="0"/>
              <a:t>Uważam, że powinienem dzielić dolę Ojca Świętego, który wprawdzie później, ale włączył się w moje cierpienia.</a:t>
            </a:r>
            <a:endParaRPr lang="pl-PL" dirty="0" smtClean="0"/>
          </a:p>
          <a:p>
            <a:r>
              <a:rPr lang="pl-PL" dirty="0" smtClean="0"/>
              <a:t>22 maja 1981 ostatni raz wystąpił publicznie, otwierając obrady Rady Głównej </a:t>
            </a:r>
            <a:r>
              <a:rPr lang="pl-PL" dirty="0" smtClean="0">
                <a:hlinkClick r:id="rId6" tooltip="Konferencja Episkopatu Polski"/>
              </a:rPr>
              <a:t>Episkopatu Polski</a:t>
            </a:r>
            <a:r>
              <a:rPr lang="pl-PL" dirty="0" smtClean="0"/>
              <a:t>. Zmarł sześć dni później, w czwartek 28 maja, w uroczystość </a:t>
            </a:r>
            <a:r>
              <a:rPr lang="pl-PL" dirty="0" smtClean="0">
                <a:hlinkClick r:id="rId7" tooltip="Wniebowstąpienie Pańskie"/>
              </a:rPr>
              <a:t>Wniebowstąpienia Pańskiego</a:t>
            </a:r>
            <a:r>
              <a:rPr lang="pl-PL" dirty="0" smtClean="0"/>
              <a:t> o godzinie 4:40</a:t>
            </a:r>
            <a:r>
              <a:rPr lang="pl-PL" baseline="30000" dirty="0" smtClean="0">
                <a:hlinkClick r:id="rId5"/>
              </a:rPr>
              <a:t>[70]</a:t>
            </a:r>
            <a:r>
              <a:rPr lang="pl-PL" dirty="0" smtClean="0"/>
              <a:t>. W oficjalnym komunikacie Rady Głównej Episkopatu Polski podano, że przyczyną śmierci był „rozsiany proces nowotworowy jamy brzusznej o wybitnej złośliwości i szybkim postępie”</a:t>
            </a:r>
            <a:r>
              <a:rPr lang="pl-PL" baseline="30000" dirty="0" smtClean="0">
                <a:hlinkClick r:id="rId5"/>
              </a:rPr>
              <a:t>[71]</a:t>
            </a:r>
            <a:r>
              <a:rPr lang="pl-PL" dirty="0" smtClean="0"/>
              <a:t>. Tego samego dnia zebrała się Komisja Wspólna Przedstawicieli Rządu i Episkopatu. Przedstawiciele rządu wręczyli zastępcy przewodniczącego Konferencji Episkopatu Polski kard. </a:t>
            </a:r>
            <a:r>
              <a:rPr lang="pl-PL" dirty="0" smtClean="0">
                <a:hlinkClick r:id="rId8" tooltip="Franciszek Macharski"/>
              </a:rPr>
              <a:t>Franciszkowi Macharskiemu</a:t>
            </a:r>
            <a:r>
              <a:rPr lang="pl-PL" dirty="0" smtClean="0"/>
              <a:t> list kondolencyjny do Episkopatu od władz państwowych. Na posiedzeniu Komisji Wspólnej podjęto decyzję o ogłoszeniu </a:t>
            </a:r>
            <a:r>
              <a:rPr lang="pl-PL" dirty="0" smtClean="0">
                <a:hlinkClick r:id="rId9" tooltip="Żałoba narodowa"/>
              </a:rPr>
              <a:t>żałoby narodowej</a:t>
            </a:r>
            <a:r>
              <a:rPr lang="pl-PL" dirty="0" smtClean="0"/>
              <a:t> od 28 do 31 maja. W dniu śmierci prymasa nadeszła do Polski depesza kondolencyjna od przechodzącego rehabilitację po zamachu papieża Jana Pawła II. Papież odprawił również mszę za duszę prymasa w swoim szpitalnym pokoju, zaś w </a:t>
            </a:r>
            <a:r>
              <a:rPr lang="pl-PL" dirty="0" smtClean="0">
                <a:hlinkClick r:id="rId10" tooltip="Bazylika Najświętszej Maryi Panny na Zatybrzu"/>
              </a:rPr>
              <a:t>kościele Najświętszej Maryi Panny na </a:t>
            </a:r>
            <a:r>
              <a:rPr lang="pl-PL" dirty="0" err="1" smtClean="0">
                <a:hlinkClick r:id="rId10" tooltip="Bazylika Najświętszej Maryi Panny na Zatybrzu"/>
              </a:rPr>
              <a:t>Zatybrzu</a:t>
            </a:r>
            <a:r>
              <a:rPr lang="pl-PL" dirty="0" smtClean="0"/>
              <a:t>, </a:t>
            </a:r>
            <a:r>
              <a:rPr lang="pl-PL" dirty="0" smtClean="0">
                <a:hlinkClick r:id="rId11" tooltip="Tytularne kościoły kardynalskie"/>
              </a:rPr>
              <a:t>tytularnym kościele</a:t>
            </a:r>
            <a:r>
              <a:rPr lang="pl-PL" dirty="0" smtClean="0"/>
              <a:t> zmarłego, odprawiona została msza żałobna pod przewodnictwem kard. </a:t>
            </a:r>
            <a:r>
              <a:rPr lang="pl-PL" dirty="0" smtClean="0">
                <a:hlinkClick r:id="rId12" tooltip="Władysław Rubin"/>
              </a:rPr>
              <a:t>Władysława Rubina</a:t>
            </a:r>
            <a:r>
              <a:rPr lang="pl-PL" dirty="0" smtClean="0"/>
              <a:t>. 28 maja wieczorem przeniesiono ciało zmarłego z </a:t>
            </a:r>
            <a:r>
              <a:rPr lang="pl-PL" dirty="0" smtClean="0">
                <a:hlinkClick r:id="rId13" tooltip="Pałac Borchów w Warszawie"/>
              </a:rPr>
              <a:t>Domu Arcybiskupów Warszawskich</a:t>
            </a:r>
            <a:r>
              <a:rPr lang="pl-PL" dirty="0" smtClean="0"/>
              <a:t> przy ul. </a:t>
            </a:r>
            <a:r>
              <a:rPr lang="pl-PL" dirty="0" smtClean="0">
                <a:hlinkClick r:id="rId14" tooltip="Ulica Miodowa w Warszawie"/>
              </a:rPr>
              <a:t>Miodowej</a:t>
            </a:r>
            <a:r>
              <a:rPr lang="pl-PL" dirty="0" smtClean="0"/>
              <a:t> do </a:t>
            </a:r>
            <a:r>
              <a:rPr lang="pl-PL" dirty="0" smtClean="0">
                <a:hlinkClick r:id="rId15" tooltip="Kościół Wniebowzięcia Najświętszej Maryi Panny i św. Józefa Oblubieńca w Warszawie"/>
              </a:rPr>
              <a:t>kościoła seminaryjnego Wniebowzięcia NMP i św. Józefa Oblubieńca</a:t>
            </a:r>
            <a:r>
              <a:rPr lang="pl-PL" dirty="0" smtClean="0"/>
              <a:t> przy </a:t>
            </a:r>
            <a:r>
              <a:rPr lang="pl-PL" dirty="0" smtClean="0">
                <a:hlinkClick r:id="rId16" tooltip="Ulica Krakowskie Przedmieście w Warszawie"/>
              </a:rPr>
              <a:t>Krakowskim Przedmieściu</a:t>
            </a:r>
            <a:r>
              <a:rPr lang="pl-PL" dirty="0" smtClean="0"/>
              <a:t>, gdzie następnie odprawiona została msza żałobna pod przewodnictwem kard. Macharskiego.</a:t>
            </a:r>
          </a:p>
          <a:p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133</Words>
  <Application>Microsoft Office PowerPoint</Application>
  <PresentationFormat>Pokaz na ekranie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Bogaty</vt:lpstr>
      <vt:lpstr>KARDYNAŁ STEFAN WYSZYŃSKI</vt:lpstr>
      <vt:lpstr>KIM BYŁ STEFAN WYSZYŃSKI?</vt:lpstr>
      <vt:lpstr>JAK WYGLĄDAŁO DZIECIŃSTWO WYSZYŃSKIEGO?</vt:lpstr>
      <vt:lpstr>MŁODY STEFAN </vt:lpstr>
      <vt:lpstr>PRYMAS POLSKI</vt:lpstr>
      <vt:lpstr>ATEFAN WYSZYŃSKI JAKO BISKUP LUBELSKI</vt:lpstr>
      <vt:lpstr>Związki z Jasną Górą i Jasnogórskie Śluby Narodu Polskiego</vt:lpstr>
      <vt:lpstr>REPRESJE</vt:lpstr>
      <vt:lpstr>CHOROBA I ŚMIERĆ</vt:lpstr>
      <vt:lpstr>MIEJSCE PAMIĘCI</vt:lpstr>
      <vt:lpstr>FOTOGRAFIE PAMIĘCI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KARDYNAŁ STEFAN WYSZYŃSKI</dc:title>
  <dc:creator>Gucio</dc:creator>
  <cp:lastModifiedBy>Gucio</cp:lastModifiedBy>
  <cp:revision>5</cp:revision>
  <dcterms:created xsi:type="dcterms:W3CDTF">2020-05-26T08:47:31Z</dcterms:created>
  <dcterms:modified xsi:type="dcterms:W3CDTF">2020-05-26T09:26:39Z</dcterms:modified>
</cp:coreProperties>
</file>