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38"/>
    <p:restoredTop sz="94645"/>
  </p:normalViewPr>
  <p:slideViewPr>
    <p:cSldViewPr snapToGrid="0" snapToObjects="1">
      <p:cViewPr varScale="1">
        <p:scale>
          <a:sx n="88" d="100"/>
          <a:sy n="88" d="100"/>
        </p:scale>
        <p:origin x="184" y="1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4B28A9-4B3C-DD49-BFA7-1B03B195C1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27FC15E-7181-7146-B6BD-4B4BCF8C49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F8A5F53-7A17-B149-8649-6B6AA79D7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5571-78E4-F94F-A655-E12B808D232B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7C0280D-9618-1541-91E5-6E71B5603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D74E238-3D4E-1F4E-B3ED-31C043CCC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D990-DC14-E74C-B4E0-B824B2B53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35636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EA927A-6A89-C642-AEB0-FA50ABCE0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CFE4302-45B3-1B4E-B90B-CBA0418D9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CE753B5-68AA-8147-8375-CF40F6AA6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5571-78E4-F94F-A655-E12B808D232B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F0DB7BE-794C-B54C-A275-88D2ECDB8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E960960-6347-874A-8996-393D34168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D990-DC14-E74C-B4E0-B824B2B53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24558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D838603-CEBB-2D4A-A968-154505BAAC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E74FBA4-B2C9-A447-8A9D-AD0E12DD5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0BB7E9-596B-2A46-AE37-2FAF6EA29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5571-78E4-F94F-A655-E12B808D232B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78D83FC-A955-674D-AE49-1E24D1093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2EFF5C6-3863-3D48-B046-465E6DC59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D990-DC14-E74C-B4E0-B824B2B53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59835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055A2D-C3F0-F540-B9EB-51189384C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EF0787-BE9E-F84E-AA61-08C0D6083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757D265-7CD5-B04A-BEFE-CF584CC1B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5571-78E4-F94F-A655-E12B808D232B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EBCB6D9-C766-D74A-8614-039C154D2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0C4ECD3-94FD-CE4F-8D16-6E461AE3A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D990-DC14-E74C-B4E0-B824B2B53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1973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491C53-0DAF-1745-A90B-38FE61119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F1D482C-81C2-1D4E-B895-7DF45B023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A4134D0-A7F3-124F-81CD-7CF3CCAA2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5571-78E4-F94F-A655-E12B808D232B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B48AA0-8FE9-C14A-9D51-5EBF9EC1F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AFFB2D5-03B3-E245-A13D-9CAA72882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D990-DC14-E74C-B4E0-B824B2B53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65855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5FB7AB-B734-3045-AC0E-C1D8BA42D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22073B-41EA-0945-A251-41EE93444B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069531E-97F2-8F4B-B942-10181D74A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DF39C05-E279-0A49-A2F7-9086ED1C9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5571-78E4-F94F-A655-E12B808D232B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D97EF6E-96EE-164A-9895-DE33E0A17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86F3B10-630D-EA48-8BF4-9F07D2F1B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D990-DC14-E74C-B4E0-B824B2B53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58676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E123A1-BBC7-4741-A5FD-11657B331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0C8E9D-CB09-D64E-9A97-F29226739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C7DEBC3-44AA-6B43-9217-AA44CE0BD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15E20AB-99EF-A540-8C5A-B6AE2743BB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8A9B71E-C774-8E43-A472-7470A7C7FB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3DD831C-C435-6F48-B5FF-71DAD88D4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5571-78E4-F94F-A655-E12B808D232B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1E63D54-684F-1247-A425-361F93B0A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CA028A1-9037-7149-8CB2-9AED80447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D990-DC14-E74C-B4E0-B824B2B53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16053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DF9D1B-55CC-1946-88B4-B29F8FD9E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4195E68-1E7F-EC4F-8E9A-550F41854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5571-78E4-F94F-A655-E12B808D232B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83D551F-2B20-DF45-892F-5A46EE764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79A1FCC-A826-1F4C-8BEA-3AC3CDB93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D990-DC14-E74C-B4E0-B824B2B53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91808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D9BD42C-9EB6-B44A-90C5-B50632EF1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5571-78E4-F94F-A655-E12B808D232B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73700CA-A54F-814D-8EF8-202657DCE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83D452E-4D0C-5648-A924-71F9ABAA9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D990-DC14-E74C-B4E0-B824B2B53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47401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75A1A2-CFC3-7741-92E7-D0F90667D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9CF9AE-B535-7848-B080-AFDAA8680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6272A48-3E11-4343-B3AA-915D5C00D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1EC9EBD-20F6-4541-B637-17F62D488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5571-78E4-F94F-A655-E12B808D232B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0801862-DFAC-CC4A-B652-D156F3BD5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447F2FB-19DB-D841-A295-73E57E992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D990-DC14-E74C-B4E0-B824B2B53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63173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59F2C3-A150-F942-A83F-7DB7ABEB2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033C5CF-F827-C144-B3BD-F9D149205C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C2E8764-668F-6944-9CAE-E9E3F4B904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174C82F-5DD4-434E-9112-82F280FA6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5571-78E4-F94F-A655-E12B808D232B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9C529C8-19E3-6D46-A468-9E8FFBC2E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6932DFC-27A4-9441-AC7D-91B69EB49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D990-DC14-E74C-B4E0-B824B2B53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92525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184A241-978E-2C4E-9DDE-C207071C8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5464FA2-0A8B-F84B-B08E-D49F080E7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405F39F-C2DA-E54B-83CA-33A6110F1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35571-78E4-F94F-A655-E12B808D232B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603D4BB-2E18-9549-93DA-B1899CE7AB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7C466FE-F5CE-714A-BCA3-C721E8EF18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8D990-DC14-E74C-B4E0-B824B2B53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5701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Duchowie%C5%84stwo" TargetMode="External"/><Relationship Id="rId13" Type="http://schemas.openxmlformats.org/officeDocument/2006/relationships/hyperlink" Target="https://pl.wikipedia.org/wiki/Prymas_Polski" TargetMode="External"/><Relationship Id="rId18" Type="http://schemas.openxmlformats.org/officeDocument/2006/relationships/hyperlink" Target="https://pl.wikipedia.org/wiki/Kaznodzieja" TargetMode="External"/><Relationship Id="rId26" Type="http://schemas.openxmlformats.org/officeDocument/2006/relationships/hyperlink" Target="https://pl.wikipedia.org/wiki/S%C5%82u%C5%BCba_Bezpiecze%C5%84stwa_(PRL)" TargetMode="External"/><Relationship Id="rId3" Type="http://schemas.openxmlformats.org/officeDocument/2006/relationships/hyperlink" Target="https://pl.wikipedia.org/wiki/1901" TargetMode="External"/><Relationship Id="rId21" Type="http://schemas.openxmlformats.org/officeDocument/2006/relationships/hyperlink" Target="https://pl.wikipedia.org/wiki/Porucznik" TargetMode="External"/><Relationship Id="rId7" Type="http://schemas.openxmlformats.org/officeDocument/2006/relationships/hyperlink" Target="https://pl.wikipedia.org/wiki/Warszawa" TargetMode="External"/><Relationship Id="rId12" Type="http://schemas.openxmlformats.org/officeDocument/2006/relationships/hyperlink" Target="https://pl.wikipedia.org/wiki/Biskupi_warszawscy" TargetMode="External"/><Relationship Id="rId17" Type="http://schemas.openxmlformats.org/officeDocument/2006/relationships/hyperlink" Target="https://pl.wikipedia.org/wiki/Prawo_kanoniczne" TargetMode="External"/><Relationship Id="rId25" Type="http://schemas.openxmlformats.org/officeDocument/2006/relationships/hyperlink" Target="https://pl.wikipedia.org/wiki/Urz%C4%85d_Bezpiecze%C5%84stwa" TargetMode="External"/><Relationship Id="rId2" Type="http://schemas.openxmlformats.org/officeDocument/2006/relationships/hyperlink" Target="https://pl.wikipedia.org/wiki/3_sierpnia" TargetMode="External"/><Relationship Id="rId16" Type="http://schemas.openxmlformats.org/officeDocument/2006/relationships/hyperlink" Target="https://pl.wikipedia.org/wiki/Doktor_(stopie%C5%84_naukowy)" TargetMode="External"/><Relationship Id="rId20" Type="http://schemas.openxmlformats.org/officeDocument/2006/relationships/hyperlink" Target="https://pl.wikipedia.org/wiki/Kapelan" TargetMode="External"/><Relationship Id="rId29" Type="http://schemas.openxmlformats.org/officeDocument/2006/relationships/hyperlink" Target="https://pl.wikipedia.org/wiki/Order_Or%C5%82a_Bia%C5%82eg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1981" TargetMode="External"/><Relationship Id="rId11" Type="http://schemas.openxmlformats.org/officeDocument/2006/relationships/hyperlink" Target="https://pl.wikipedia.org/wiki/Biskupi_gnie%C5%BAnie%C5%84scy" TargetMode="External"/><Relationship Id="rId24" Type="http://schemas.openxmlformats.org/officeDocument/2006/relationships/hyperlink" Target="https://pl.wikipedia.org/wiki/Inwigilacja" TargetMode="External"/><Relationship Id="rId32" Type="http://schemas.openxmlformats.org/officeDocument/2006/relationships/image" Target="../media/image2.jpeg"/><Relationship Id="rId5" Type="http://schemas.openxmlformats.org/officeDocument/2006/relationships/hyperlink" Target="https://pl.wikipedia.org/wiki/28_maja" TargetMode="External"/><Relationship Id="rId15" Type="http://schemas.openxmlformats.org/officeDocument/2006/relationships/hyperlink" Target="https://pl.wikipedia.org/wiki/Racja_stanu" TargetMode="External"/><Relationship Id="rId23" Type="http://schemas.openxmlformats.org/officeDocument/2006/relationships/hyperlink" Target="https://pl.wikipedia.org/wiki/Jasnog%C3%B3rskie_%C5%9Aluby_Narodu_Polskiego" TargetMode="External"/><Relationship Id="rId28" Type="http://schemas.openxmlformats.org/officeDocument/2006/relationships/hyperlink" Target="https://pl.wikipedia.org/wiki/Polska_Rzeczpospolita_Ludowa" TargetMode="External"/><Relationship Id="rId10" Type="http://schemas.openxmlformats.org/officeDocument/2006/relationships/hyperlink" Target="https://pl.wikipedia.org/wiki/Biskupi_lubelscy" TargetMode="External"/><Relationship Id="rId19" Type="http://schemas.openxmlformats.org/officeDocument/2006/relationships/hyperlink" Target="https://pl.wikipedia.org/wiki/Publicystyka" TargetMode="External"/><Relationship Id="rId31" Type="http://schemas.openxmlformats.org/officeDocument/2006/relationships/hyperlink" Target="https://pl.wikipedia.org/wiki/Ko%C5%9Bci%C3%B3%C5%82_katolicki" TargetMode="External"/><Relationship Id="rId4" Type="http://schemas.openxmlformats.org/officeDocument/2006/relationships/hyperlink" Target="https://pl.wikipedia.org/wiki/Zuzela" TargetMode="External"/><Relationship Id="rId9" Type="http://schemas.openxmlformats.org/officeDocument/2006/relationships/hyperlink" Target="https://pl.wikipedia.org/wiki/Ko%C5%9Bci%C3%B3%C5%82_%C5%82aci%C5%84ski" TargetMode="External"/><Relationship Id="rId14" Type="http://schemas.openxmlformats.org/officeDocument/2006/relationships/hyperlink" Target="https://pl.wikipedia.org/wiki/Kardyna%C5%82" TargetMode="External"/><Relationship Id="rId22" Type="http://schemas.openxmlformats.org/officeDocument/2006/relationships/hyperlink" Target="https://pl.wikipedia.org/wiki/Wojsko_Polskie" TargetMode="External"/><Relationship Id="rId27" Type="http://schemas.openxmlformats.org/officeDocument/2006/relationships/hyperlink" Target="https://pl.wikipedia.org/wiki/Internowanie" TargetMode="External"/><Relationship Id="rId30" Type="http://schemas.openxmlformats.org/officeDocument/2006/relationships/hyperlink" Target="https://pl.wikipedia.org/wiki/Czcigodny_S%C5%82uga_Bo%C5%BCy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Namaszczenie_chorych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s://pl.wikipedia.org/wiki/Nowotw%C3%B3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Wniebowst%C4%85pienie_Pa%C5%84skie" TargetMode="External"/><Relationship Id="rId5" Type="http://schemas.openxmlformats.org/officeDocument/2006/relationships/hyperlink" Target="https://pl.wikipedia.org/wiki/Konferencja_Episkopatu_Polski" TargetMode="External"/><Relationship Id="rId4" Type="http://schemas.openxmlformats.org/officeDocument/2006/relationships/hyperlink" Target="https://pl.wikipedia.org/wiki/Zamach_na_Jana_Paw%C5%82a_II_(1981)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Ulica_Miodowa_w_Warszawie" TargetMode="External"/><Relationship Id="rId3" Type="http://schemas.openxmlformats.org/officeDocument/2006/relationships/hyperlink" Target="https://pl.wikipedia.org/wiki/%C5%BBa%C5%82oba_narodowa" TargetMode="External"/><Relationship Id="rId7" Type="http://schemas.openxmlformats.org/officeDocument/2006/relationships/hyperlink" Target="https://pl.wikipedia.org/wiki/Pa%C5%82ac_Borch%C3%B3w_w_Warszawie" TargetMode="External"/><Relationship Id="rId2" Type="http://schemas.openxmlformats.org/officeDocument/2006/relationships/hyperlink" Target="https://pl.wikipedia.org/wiki/Franciszek_Macharsk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W%C5%82adys%C5%82aw_Rubin" TargetMode="External"/><Relationship Id="rId11" Type="http://schemas.openxmlformats.org/officeDocument/2006/relationships/image" Target="../media/image4.jpeg"/><Relationship Id="rId5" Type="http://schemas.openxmlformats.org/officeDocument/2006/relationships/hyperlink" Target="https://pl.wikipedia.org/wiki/Tytularne_ko%C5%9Bcio%C5%82y_kardynalskie" TargetMode="External"/><Relationship Id="rId10" Type="http://schemas.openxmlformats.org/officeDocument/2006/relationships/hyperlink" Target="https://pl.wikipedia.org/wiki/Ulica_Krakowskie_Przedmie%C5%9Bcie_w_Warszawie" TargetMode="External"/><Relationship Id="rId4" Type="http://schemas.openxmlformats.org/officeDocument/2006/relationships/hyperlink" Target="https://pl.wikipedia.org/wiki/Bazylika_Naj%C5%9Bwi%C4%99tszej_Maryi_Panny_na_Zatybrzu" TargetMode="External"/><Relationship Id="rId9" Type="http://schemas.openxmlformats.org/officeDocument/2006/relationships/hyperlink" Target="https://pl.wikipedia.org/wiki/Ko%C5%9Bci%C3%B3%C5%82_Wniebowzi%C4%99cia_Naj%C5%9Bwi%C4%99tszej_Maryi_Panny_i_%C5%9Bw._J%C3%B3zefa_Oblubie%C5%84ca_w_Warszawie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Parafia_Przemienienia_Pa%C5%84skiego_w_Zuzeli" TargetMode="External"/><Relationship Id="rId3" Type="http://schemas.openxmlformats.org/officeDocument/2006/relationships/hyperlink" Target="https://pl.wikipedia.org/wiki/Zuzela" TargetMode="External"/><Relationship Id="rId7" Type="http://schemas.openxmlformats.org/officeDocument/2006/relationships/hyperlink" Target="https://pl.wikipedia.org/wiki/Chrzest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Podlasie" TargetMode="External"/><Relationship Id="rId11" Type="http://schemas.openxmlformats.org/officeDocument/2006/relationships/hyperlink" Target="https://pl.wikipedia.org/wiki/%C5%BBycie_konsekrowane" TargetMode="External"/><Relationship Id="rId5" Type="http://schemas.openxmlformats.org/officeDocument/2006/relationships/hyperlink" Target="https://pl.wikipedia.org/wiki/Mazowsze" TargetMode="External"/><Relationship Id="rId10" Type="http://schemas.openxmlformats.org/officeDocument/2006/relationships/hyperlink" Target="https://pl.wikipedia.org/wiki/Kult_maryjny" TargetMode="External"/><Relationship Id="rId4" Type="http://schemas.openxmlformats.org/officeDocument/2006/relationships/hyperlink" Target="https://pl.wikipedia.org/wiki/Ziemia_nurska" TargetMode="External"/><Relationship Id="rId9" Type="http://schemas.openxmlformats.org/officeDocument/2006/relationships/hyperlink" Target="https://pl.wikipedia.org/wiki/Proboszcz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Parafia_%C5%9Bw._Wojciecha_Biskupa_i_M%C4%99czennika_w_K%C5%82obii" TargetMode="External"/><Relationship Id="rId13" Type="http://schemas.openxmlformats.org/officeDocument/2006/relationships/hyperlink" Target="https://pl.wikipedia.org/wiki/Archidiecezja_lubelska" TargetMode="External"/><Relationship Id="rId18" Type="http://schemas.openxmlformats.org/officeDocument/2006/relationships/hyperlink" Target="https://pl.wikipedia.org/wiki/J%C4%99zyk_polski" TargetMode="External"/><Relationship Id="rId3" Type="http://schemas.openxmlformats.org/officeDocument/2006/relationships/hyperlink" Target="https://pl.wikipedia.org/wiki/Rektor" TargetMode="External"/><Relationship Id="rId7" Type="http://schemas.openxmlformats.org/officeDocument/2006/relationships/hyperlink" Target="https://pl.wikipedia.org/wiki/Proboszcz" TargetMode="External"/><Relationship Id="rId12" Type="http://schemas.openxmlformats.org/officeDocument/2006/relationships/hyperlink" Target="https://pl.wikipedia.org/wiki/Biskup_diecezjalny" TargetMode="External"/><Relationship Id="rId17" Type="http://schemas.openxmlformats.org/officeDocument/2006/relationships/hyperlink" Target="https://pl.wikipedia.org/wiki/Herb" TargetMode="External"/><Relationship Id="rId2" Type="http://schemas.openxmlformats.org/officeDocument/2006/relationships/hyperlink" Target="https://pl.wikipedia.org/wiki/Wy%C5%BCsze_Seminarium_Duchowne_we_W%C5%82oc%C5%82awku" TargetMode="External"/><Relationship Id="rId16" Type="http://schemas.openxmlformats.org/officeDocument/2006/relationships/hyperlink" Target="https://pl.wikipedia.org/wiki/Jasna_G%C3%B3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Parafia_%C5%9Bw._Jana_Chrzciciela_w_Lubra%C5%84cu" TargetMode="External"/><Relationship Id="rId11" Type="http://schemas.openxmlformats.org/officeDocument/2006/relationships/hyperlink" Target="https://pl.wikipedia.org/wiki/Pius_XII" TargetMode="External"/><Relationship Id="rId5" Type="http://schemas.openxmlformats.org/officeDocument/2006/relationships/hyperlink" Target="https://pl.wikipedia.org/wiki/Kleryk_(student)" TargetMode="External"/><Relationship Id="rId15" Type="http://schemas.openxmlformats.org/officeDocument/2006/relationships/hyperlink" Target="https://pl.wikipedia.org/wiki/August_Hlond" TargetMode="External"/><Relationship Id="rId10" Type="http://schemas.openxmlformats.org/officeDocument/2006/relationships/hyperlink" Target="https://pl.wikipedia.org/wiki/Prekonizacja" TargetMode="External"/><Relationship Id="rId19" Type="http://schemas.openxmlformats.org/officeDocument/2006/relationships/image" Target="../media/image6.jpeg"/><Relationship Id="rId4" Type="http://schemas.openxmlformats.org/officeDocument/2006/relationships/hyperlink" Target="https://pl.wikipedia.org/wiki/Kierownictwo_duchowe" TargetMode="External"/><Relationship Id="rId9" Type="http://schemas.openxmlformats.org/officeDocument/2006/relationships/hyperlink" Target="https://pl.wikipedia.org/wiki/Parafia_Narodzenia_Naj%C5%9Bwi%C4%99tszej_Maryi_Panny_w_Zg%C5%82owi%C4%85czce" TargetMode="External"/><Relationship Id="rId14" Type="http://schemas.openxmlformats.org/officeDocument/2006/relationships/hyperlink" Target="https://pl.wikipedia.org/wiki/Sakra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1BF836-2949-8C46-BC5B-5E7F4EBA1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2445" y="3640254"/>
            <a:ext cx="5319433" cy="2076333"/>
          </a:xfrm>
        </p:spPr>
        <p:txBody>
          <a:bodyPr anchor="t">
            <a:normAutofit/>
          </a:bodyPr>
          <a:lstStyle/>
          <a:p>
            <a:pPr algn="l"/>
            <a:r>
              <a:rPr lang="pl-PL" sz="4800" dirty="0"/>
              <a:t>Stefan Wyszyński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1D692AD-EC78-474E-9BFC-49CF2862DA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2446" y="2668075"/>
            <a:ext cx="5319431" cy="972180"/>
          </a:xfrm>
        </p:spPr>
        <p:txBody>
          <a:bodyPr anchor="b">
            <a:normAutofit/>
          </a:bodyPr>
          <a:lstStyle/>
          <a:p>
            <a:pPr algn="l"/>
            <a:endParaRPr lang="pl-PL" sz="200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C6334C2-F73F-4B3B-A626-DD5F69DF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16EB7A9-8DC8-CE4C-969E-556382D3A9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10672"/>
          <a:stretch/>
        </p:blipFill>
        <p:spPr>
          <a:xfrm>
            <a:off x="20" y="10"/>
            <a:ext cx="5234499" cy="6210619"/>
          </a:xfrm>
          <a:custGeom>
            <a:avLst/>
            <a:gdLst/>
            <a:ahLst/>
            <a:cxnLst/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882064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26343-9CB1-0B4F-B2FC-1D5B41A05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pl-PL" sz="3700" dirty="0"/>
              <a:t>Najważniejsze informacje o Stefanie Wyszyńskim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395DE7-461B-EE4C-A955-0AFEB236A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pl-PL" sz="1800" dirty="0"/>
              <a:t> (ur. </a:t>
            </a:r>
            <a:r>
              <a:rPr lang="pl-PL" sz="1800" dirty="0">
                <a:hlinkClick r:id="rId2" tooltip="3 sierpn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 sierpnia</a:t>
            </a:r>
            <a:r>
              <a:rPr lang="pl-PL" sz="1800" dirty="0"/>
              <a:t> </a:t>
            </a:r>
            <a:r>
              <a:rPr lang="pl-PL" sz="1800" dirty="0">
                <a:hlinkClick r:id="rId3" tooltip="190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1901</a:t>
            </a:r>
            <a:r>
              <a:rPr lang="pl-PL" sz="1800" dirty="0"/>
              <a:t> w </a:t>
            </a:r>
            <a:r>
              <a:rPr lang="pl-PL" sz="1800" dirty="0">
                <a:hlinkClick r:id="rId4" tooltip="Zuzel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Zuzeli</a:t>
            </a:r>
            <a:r>
              <a:rPr lang="pl-PL" sz="1800" dirty="0"/>
              <a:t>, zm. </a:t>
            </a:r>
            <a:r>
              <a:rPr lang="pl-PL" sz="1800" dirty="0">
                <a:hlinkClick r:id="rId5" tooltip="28 maj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28 maja</a:t>
            </a:r>
            <a:r>
              <a:rPr lang="pl-PL" sz="1800" dirty="0"/>
              <a:t> </a:t>
            </a:r>
            <a:r>
              <a:rPr lang="pl-PL" sz="1800" dirty="0">
                <a:hlinkClick r:id="rId6" tooltip="198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1981</a:t>
            </a:r>
            <a:r>
              <a:rPr lang="pl-PL" sz="1800" dirty="0"/>
              <a:t> w </a:t>
            </a:r>
            <a:r>
              <a:rPr lang="pl-PL" sz="1800" dirty="0">
                <a:hlinkClick r:id="rId7" tooltip="Warszaw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Warszawie</a:t>
            </a:r>
            <a:r>
              <a:rPr lang="pl-PL" sz="1800" dirty="0"/>
              <a:t>) – polski </a:t>
            </a:r>
            <a:r>
              <a:rPr lang="pl-PL" sz="1800" dirty="0" err="1">
                <a:hlinkClick r:id="rId8" tooltip="Duchowieństw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duchowny</a:t>
            </a:r>
            <a:r>
              <a:rPr lang="pl-PL" sz="1800" dirty="0" err="1">
                <a:hlinkClick r:id="rId9" tooltip="Kościół łacińsk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rzymskokatolicki</a:t>
            </a:r>
            <a:r>
              <a:rPr lang="pl-PL" sz="1800" dirty="0"/>
              <a:t>, </a:t>
            </a:r>
            <a:r>
              <a:rPr lang="pl-PL" sz="1800" dirty="0">
                <a:hlinkClick r:id="rId10" tooltip="Biskupi lubelsc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biskup diecezjalny lubelski</a:t>
            </a:r>
            <a:r>
              <a:rPr lang="pl-PL" sz="1800" dirty="0"/>
              <a:t> w latach 1946–1948, </a:t>
            </a:r>
            <a:r>
              <a:rPr lang="pl-PL" sz="1800" dirty="0">
                <a:hlinkClick r:id="rId11" tooltip="Biskupi gnieźnieńsc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arcybiskup metropolita gnieźnieński</a:t>
            </a:r>
            <a:r>
              <a:rPr lang="pl-PL" sz="1800" dirty="0"/>
              <a:t> i </a:t>
            </a:r>
            <a:r>
              <a:rPr lang="pl-PL" sz="1800" dirty="0">
                <a:hlinkClick r:id="rId12" tooltip="Biskupi warszawsc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warszawski</a:t>
            </a:r>
            <a:r>
              <a:rPr lang="pl-PL" sz="1800" dirty="0"/>
              <a:t> oraz </a:t>
            </a:r>
            <a:r>
              <a:rPr lang="pl-PL" sz="1800" dirty="0">
                <a:hlinkClick r:id="rId13" tooltip="Prymas Polsk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prymas Polski</a:t>
            </a:r>
            <a:r>
              <a:rPr lang="pl-PL" sz="1800" dirty="0"/>
              <a:t> w latach 1948–1981, </a:t>
            </a:r>
            <a:r>
              <a:rPr lang="pl-PL" sz="1800" dirty="0">
                <a:hlinkClick r:id="rId14" tooltip="Kardyna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kardynał prezbiter</a:t>
            </a:r>
            <a:r>
              <a:rPr lang="pl-PL" sz="1800" dirty="0"/>
              <a:t> od 1953. Uważany za jednego z największych Polaków XX wieku, zwany </a:t>
            </a:r>
            <a:r>
              <a:rPr lang="pl-PL" sz="1800" i="1" dirty="0"/>
              <a:t>Prymasem Tysiąclecia</a:t>
            </a:r>
            <a:r>
              <a:rPr lang="pl-PL" sz="1800" dirty="0"/>
              <a:t>, </a:t>
            </a:r>
            <a:r>
              <a:rPr lang="pl-PL" sz="1800" dirty="0">
                <a:hlinkClick r:id="rId15" tooltip="Racja stanu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mąż stanu</a:t>
            </a:r>
            <a:r>
              <a:rPr lang="pl-PL" sz="1800" dirty="0"/>
              <a:t>, obrońca praw człowieka, narodu i Kościoła, </a:t>
            </a:r>
            <a:r>
              <a:rPr lang="pl-PL" sz="1800" dirty="0">
                <a:hlinkClick r:id="rId16" tooltip="Doktor (stopień naukowy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doktor</a:t>
            </a:r>
            <a:r>
              <a:rPr lang="pl-PL" sz="1800" dirty="0"/>
              <a:t> </a:t>
            </a:r>
            <a:r>
              <a:rPr lang="pl-PL" sz="1800" dirty="0">
                <a:hlinkClick r:id="rId17" tooltip="Prawo kanoniczn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prawa kanonicznego</a:t>
            </a:r>
            <a:r>
              <a:rPr lang="pl-PL" sz="1800" dirty="0"/>
              <a:t>, </a:t>
            </a:r>
            <a:r>
              <a:rPr lang="pl-PL" sz="1800" dirty="0">
                <a:hlinkClick r:id="rId18" tooltip="Kaznodziej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kaznodzieja</a:t>
            </a:r>
            <a:r>
              <a:rPr lang="pl-PL" sz="1800" dirty="0"/>
              <a:t>, </a:t>
            </a:r>
            <a:r>
              <a:rPr lang="pl-PL" sz="1800" dirty="0">
                <a:hlinkClick r:id="rId19" tooltip="Publicysty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publicysta</a:t>
            </a:r>
            <a:r>
              <a:rPr lang="pl-PL" sz="1800" dirty="0"/>
              <a:t>, </a:t>
            </a:r>
            <a:r>
              <a:rPr lang="pl-PL" sz="1800" dirty="0">
                <a:hlinkClick r:id="rId20" tooltip="Kapela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kapelan</a:t>
            </a:r>
            <a:r>
              <a:rPr lang="pl-PL" sz="1800" dirty="0"/>
              <a:t> oraz </a:t>
            </a:r>
            <a:r>
              <a:rPr lang="pl-PL" sz="1800" dirty="0">
                <a:hlinkClick r:id="rId21" tooltip="Porucznik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porucznik</a:t>
            </a:r>
            <a:r>
              <a:rPr lang="pl-PL" sz="1800" dirty="0"/>
              <a:t> duszpasterstwa </a:t>
            </a:r>
            <a:r>
              <a:rPr lang="pl-PL" sz="1800" dirty="0">
                <a:hlinkClick r:id="rId22" tooltip="Wojsko Polsk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Wojska Polskiego</a:t>
            </a:r>
            <a:r>
              <a:rPr lang="pl-PL" sz="1800" dirty="0"/>
              <a:t>. Twórca akcji duszpasterskich: </a:t>
            </a:r>
            <a:r>
              <a:rPr lang="pl-PL" sz="1800" dirty="0">
                <a:hlinkClick r:id="rId23" tooltip="Jasnogórskie Śluby Narodu Polskieg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Jasnogórskich Ślubów Narodu Polskiego</a:t>
            </a:r>
            <a:r>
              <a:rPr lang="pl-PL" sz="1800" dirty="0"/>
              <a:t> czy Wielkiej Nowenny Tysiąclecia, </a:t>
            </a:r>
            <a:r>
              <a:rPr lang="pl-PL" sz="1800" dirty="0">
                <a:hlinkClick r:id="rId24" tooltip="Inwigilacj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inwigilowany</a:t>
            </a:r>
            <a:r>
              <a:rPr lang="pl-PL" sz="1800" dirty="0"/>
              <a:t> przez represyjny system </a:t>
            </a:r>
            <a:r>
              <a:rPr lang="pl-PL" sz="1800" dirty="0">
                <a:hlinkClick r:id="rId25" tooltip="Urząd Bezpieczeństw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UB</a:t>
            </a:r>
            <a:r>
              <a:rPr lang="pl-PL" sz="1800" dirty="0"/>
              <a:t> i </a:t>
            </a:r>
            <a:r>
              <a:rPr lang="pl-PL" sz="1800" dirty="0">
                <a:hlinkClick r:id="rId26" tooltip="Służba Bezpieczeństwa (PRL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SB</a:t>
            </a:r>
            <a:r>
              <a:rPr lang="pl-PL" sz="1800" dirty="0"/>
              <a:t> oraz </a:t>
            </a:r>
            <a:r>
              <a:rPr lang="pl-PL" sz="1800" dirty="0">
                <a:hlinkClick r:id="rId27" tooltip="Internowan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internowany</a:t>
            </a:r>
            <a:r>
              <a:rPr lang="pl-PL" sz="1800" dirty="0"/>
              <a:t> przez władze komunistyczne </a:t>
            </a:r>
            <a:r>
              <a:rPr lang="pl-PL" sz="1800" dirty="0">
                <a:hlinkClick r:id="rId28" tooltip="Polska Rzeczpospolita Ludow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PRL</a:t>
            </a:r>
            <a:r>
              <a:rPr lang="pl-PL" sz="1800" dirty="0"/>
              <a:t>. Pośmiertnie odznaczony </a:t>
            </a:r>
            <a:r>
              <a:rPr lang="pl-PL" sz="1800" dirty="0">
                <a:hlinkClick r:id="rId29" tooltip="Order Orła Białeg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Orderem Orła Białego</a:t>
            </a:r>
            <a:r>
              <a:rPr lang="pl-PL" sz="1800" dirty="0"/>
              <a:t>. </a:t>
            </a:r>
            <a:r>
              <a:rPr lang="pl-PL" sz="1800" dirty="0">
                <a:hlinkClick r:id="rId30" tooltip="Czcigodny Sługa Boż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Czcigodny Sługa Boży</a:t>
            </a:r>
            <a:r>
              <a:rPr lang="pl-PL" sz="1800" dirty="0"/>
              <a:t> </a:t>
            </a:r>
            <a:r>
              <a:rPr lang="pl-PL" sz="1800" dirty="0">
                <a:hlinkClick r:id="rId31" tooltip="Kościół katolick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Kościoła katolickiego</a:t>
            </a:r>
            <a:r>
              <a:rPr lang="pl-PL" sz="1800" dirty="0"/>
              <a:t>.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F98A8219-C337-4B48-AA0E-3D7237FB16BF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7884057" y="1474741"/>
            <a:ext cx="3796790" cy="2133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464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3C2165-CAF2-854E-BA48-87899C369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8" y="1396289"/>
            <a:ext cx="5277333" cy="1325563"/>
          </a:xfrm>
        </p:spPr>
        <p:txBody>
          <a:bodyPr>
            <a:normAutofit/>
          </a:bodyPr>
          <a:lstStyle/>
          <a:p>
            <a:r>
              <a:rPr lang="pl-PL" dirty="0"/>
              <a:t>Choroba i śmierć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0ED923-42C8-3B45-A470-B2FC00EF5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871982"/>
            <a:ext cx="5272888" cy="3181684"/>
          </a:xfrm>
        </p:spPr>
        <p:txBody>
          <a:bodyPr anchor="t">
            <a:noAutofit/>
          </a:bodyPr>
          <a:lstStyle/>
          <a:p>
            <a:r>
              <a:rPr lang="pl-PL" sz="1800" dirty="0"/>
              <a:t>W połowie marca 1981 u Wyszyńskiego rozpoznano </a:t>
            </a:r>
            <a:r>
              <a:rPr lang="pl-PL" sz="1800" dirty="0">
                <a:hlinkClick r:id="rId2" tooltip="Nowotwó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chorobę nowotworową</a:t>
            </a:r>
            <a:r>
              <a:rPr lang="pl-PL" sz="1800" dirty="0"/>
              <a:t>. Mimo starań lekarzy nie dało się zahamować jej rozwoju. 16 maja 1981 prymas przyjął </a:t>
            </a:r>
            <a:r>
              <a:rPr lang="pl-PL" sz="1800" dirty="0">
                <a:hlinkClick r:id="rId3" tooltip="Namaszczenie chorych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sakrament namaszczenia chorych</a:t>
            </a:r>
            <a:r>
              <a:rPr lang="pl-PL" sz="1800" dirty="0"/>
              <a:t>. Po przyjęciu sakramentu zwrócił się do zebranych przy łóżku, nawiązując m.in. do </a:t>
            </a:r>
            <a:r>
              <a:rPr lang="pl-PL" sz="1800" dirty="0">
                <a:hlinkClick r:id="rId4" tooltip="Zamach na Jana Pawła II (1981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zamachu na życie papieża Jana Pawła II</a:t>
            </a:r>
            <a:r>
              <a:rPr lang="pl-PL" sz="1800" dirty="0"/>
              <a:t>, który miał miejsce 13 maja 22 maja 1981 ostatni raz wystąpił publicznie, otwierając obrady Rady Głównej </a:t>
            </a:r>
            <a:r>
              <a:rPr lang="pl-PL" sz="1800" dirty="0">
                <a:hlinkClick r:id="rId5" tooltip="Konferencja Episkopatu Polsk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Episkopatu Polski</a:t>
            </a:r>
            <a:r>
              <a:rPr lang="pl-PL" sz="1800" dirty="0"/>
              <a:t>. Zmarł sześć dni później, w czwartek 28 maja, w uroczystość </a:t>
            </a:r>
            <a:r>
              <a:rPr lang="pl-PL" sz="1800" dirty="0">
                <a:hlinkClick r:id="rId6" tooltip="Wniebowstąpienie Pańsk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Wniebowstąpienia Pańskiego</a:t>
            </a:r>
            <a:r>
              <a:rPr lang="pl-PL" sz="1800" dirty="0"/>
              <a:t> o godzinie 4:40</a:t>
            </a:r>
            <a:r>
              <a:rPr lang="pl-PL" sz="1800" baseline="30000" dirty="0"/>
              <a:t> </a:t>
            </a:r>
            <a:r>
              <a:rPr lang="pl-PL" sz="1800" dirty="0"/>
              <a:t>. W oficjalnym komunikacie Rady Głównej Episkopatu Polski podano, że przyczyną śmierci był „rozsiany proces nowotworowy jamy brzusznej o wybitnej złośliwości i szybkim postępie”.</a:t>
            </a:r>
          </a:p>
        </p:txBody>
      </p:sp>
      <p:sp>
        <p:nvSpPr>
          <p:cNvPr id="9" name="Freeform 49">
            <a:extLst>
              <a:ext uri="{FF2B5EF4-FFF2-40B4-BE49-F238E27FC236}">
                <a16:creationId xmlns:a16="http://schemas.microsoft.com/office/drawing/2014/main" id="{EF9B8DF2-C3F5-49A2-94D2-F7B65A0F1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4" y="581159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330B6AC-E6AB-45E4-A303-C8DE90EB2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93318" y="760562"/>
            <a:ext cx="5298683" cy="6097438"/>
          </a:xfrm>
          <a:custGeom>
            <a:avLst/>
            <a:gdLst>
              <a:gd name="connsiteX0" fmla="*/ 3120528 w 5298683"/>
              <a:gd name="connsiteY0" fmla="*/ 0 h 6097438"/>
              <a:gd name="connsiteX1" fmla="*/ 5105473 w 5298683"/>
              <a:gd name="connsiteY1" fmla="*/ 712577 h 6097438"/>
              <a:gd name="connsiteX2" fmla="*/ 5298683 w 5298683"/>
              <a:gd name="connsiteY2" fmla="*/ 888178 h 6097438"/>
              <a:gd name="connsiteX3" fmla="*/ 5298683 w 5298683"/>
              <a:gd name="connsiteY3" fmla="*/ 5352876 h 6097438"/>
              <a:gd name="connsiteX4" fmla="*/ 5105473 w 5298683"/>
              <a:gd name="connsiteY4" fmla="*/ 5528477 h 6097438"/>
              <a:gd name="connsiteX5" fmla="*/ 4335177 w 5298683"/>
              <a:gd name="connsiteY5" fmla="*/ 5995828 h 6097438"/>
              <a:gd name="connsiteX6" fmla="*/ 4057556 w 5298683"/>
              <a:gd name="connsiteY6" fmla="*/ 6097438 h 6097438"/>
              <a:gd name="connsiteX7" fmla="*/ 2183499 w 5298683"/>
              <a:gd name="connsiteY7" fmla="*/ 6097438 h 6097438"/>
              <a:gd name="connsiteX8" fmla="*/ 1905878 w 5298683"/>
              <a:gd name="connsiteY8" fmla="*/ 5995828 h 6097438"/>
              <a:gd name="connsiteX9" fmla="*/ 0 w 5298683"/>
              <a:gd name="connsiteY9" fmla="*/ 3120527 h 6097438"/>
              <a:gd name="connsiteX10" fmla="*/ 3120528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az 3" descr="Obraz zawierający osoba, mężczyzna, budynek, noszenie&#10;&#10;Opis wygenerowany automatycznie">
            <a:extLst>
              <a:ext uri="{FF2B5EF4-FFF2-40B4-BE49-F238E27FC236}">
                <a16:creationId xmlns:a16="http://schemas.microsoft.com/office/drawing/2014/main" id="{34948533-47F4-264C-8062-93AD3E633C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24800" y="2849011"/>
            <a:ext cx="3945463" cy="216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5743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C2D2803-67A9-4406-BE75-362E94394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-1004"/>
            <a:ext cx="12188952" cy="6860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25621CF-FD9B-4BC3-9ECC-36CAF62103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C80C3A2E-251A-4505-B1B8-C85CBF21F3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E5350C6-2D7E-A141-81F0-7912F910E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42" y="632990"/>
            <a:ext cx="4062643" cy="1043409"/>
          </a:xfrm>
        </p:spPr>
        <p:txBody>
          <a:bodyPr>
            <a:normAutofit/>
          </a:bodyPr>
          <a:lstStyle/>
          <a:p>
            <a:endParaRPr lang="pl-PL" sz="36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7A9E1B-AB95-FD4F-B647-54E879D92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743" y="891845"/>
            <a:ext cx="4812885" cy="2172827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pl-PL" sz="1600" dirty="0"/>
              <a:t>Tego samego dnia zebrała się Komisja Wspólna Przedstawicieli Rządu i Episkopatu. Przedstawiciele rządu wręczyli zastępcy przewodniczącego Konferencji Episkopatu Polski kard. </a:t>
            </a:r>
            <a:r>
              <a:rPr lang="pl-PL" sz="1600" dirty="0">
                <a:hlinkClick r:id="rId2" tooltip="Franciszek Macharsk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Franciszkowi Macharskiemu</a:t>
            </a:r>
            <a:r>
              <a:rPr lang="pl-PL" sz="1600" dirty="0"/>
              <a:t> list kondolencyjny do Episkopatu od władz państwowych. Na posiedzeniu Komisji Wspólnej podjęto decyzję o ogłoszeniu </a:t>
            </a:r>
            <a:r>
              <a:rPr lang="pl-PL" sz="1600" dirty="0">
                <a:hlinkClick r:id="rId3" tooltip="Żałoba narodow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żałoby narodowej</a:t>
            </a:r>
            <a:r>
              <a:rPr lang="pl-PL" sz="1600" dirty="0"/>
              <a:t> od 28 do 31 maja. W dniu śmierci prymasa nadeszła do Polski depesza kondolencyjna od przechodzącego rehabilitację po zamachu papieża Jana Pawła II. Papież odprawił również mszę za duszę prymasa w swoim szpitalnym pokoju, zaś w </a:t>
            </a:r>
            <a:r>
              <a:rPr lang="pl-PL" sz="1600" dirty="0">
                <a:hlinkClick r:id="rId4" tooltip="Bazylika Najświętszej Maryi Panny na Zatybrzu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kościele Najświętszej Maryi Panny na Zatybrzu</a:t>
            </a:r>
            <a:r>
              <a:rPr lang="pl-PL" sz="1600" dirty="0"/>
              <a:t>, </a:t>
            </a:r>
            <a:r>
              <a:rPr lang="pl-PL" sz="1600" dirty="0">
                <a:hlinkClick r:id="rId5" tooltip="Tytularne kościoły kardynalsk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tytularnym </a:t>
            </a:r>
            <a:r>
              <a:rPr lang="pl-PL" sz="1600" dirty="0" err="1">
                <a:hlinkClick r:id="rId5" tooltip="Tytularne kościoły kardynalsk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kościele</a:t>
            </a:r>
            <a:r>
              <a:rPr lang="pl-PL" sz="1600" dirty="0" err="1"/>
              <a:t>zmarłego</a:t>
            </a:r>
            <a:r>
              <a:rPr lang="pl-PL" sz="1600" dirty="0"/>
              <a:t>, odprawiona została msza żałobna pod przewodnictwem kard. </a:t>
            </a:r>
            <a:r>
              <a:rPr lang="pl-PL" sz="1600" dirty="0">
                <a:hlinkClick r:id="rId6" tooltip="Władysław Rubi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Władysława Rubina</a:t>
            </a:r>
            <a:r>
              <a:rPr lang="pl-PL" sz="1600" dirty="0"/>
              <a:t>. 28 maja wieczorem przeniesiono ciało zmarłego z </a:t>
            </a:r>
            <a:r>
              <a:rPr lang="pl-PL" sz="1600" dirty="0">
                <a:hlinkClick r:id="rId7" tooltip="Pałac Borchów w Warszaw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Domu Arcybiskupów Warszawskich</a:t>
            </a:r>
            <a:r>
              <a:rPr lang="pl-PL" sz="1600" dirty="0"/>
              <a:t> przy ul. </a:t>
            </a:r>
            <a:r>
              <a:rPr lang="pl-PL" sz="1600" dirty="0">
                <a:hlinkClick r:id="rId8" tooltip="Ulica Miodowa w Warszaw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Miodowej</a:t>
            </a:r>
            <a:r>
              <a:rPr lang="pl-PL" sz="1600" dirty="0"/>
              <a:t> do </a:t>
            </a:r>
            <a:r>
              <a:rPr lang="pl-PL" sz="1600" dirty="0">
                <a:hlinkClick r:id="rId9" tooltip="Kościół Wniebowzięcia Najświętszej Maryi Panny i św. Józefa Oblubieńca w Warszaw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kościoła seminaryjnego Wniebowzięcia NMP i św. Józefa Oblubieńca</a:t>
            </a:r>
            <a:r>
              <a:rPr lang="pl-PL" sz="1600" dirty="0"/>
              <a:t> przy </a:t>
            </a:r>
            <a:r>
              <a:rPr lang="pl-PL" sz="1600" dirty="0">
                <a:hlinkClick r:id="rId10" tooltip="Ulica Krakowskie Przedmieście w Warszaw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Krakowskim Przedmieściu</a:t>
            </a:r>
            <a:r>
              <a:rPr lang="pl-PL" sz="1600" dirty="0"/>
              <a:t>, gdzie następnie odprawiona została msza żałobna pod przewodnictwem kard. Macharskiego.</a:t>
            </a:r>
          </a:p>
        </p:txBody>
      </p:sp>
      <p:pic>
        <p:nvPicPr>
          <p:cNvPr id="4" name="Obraz 3" descr="Obraz zawierający mężczyzna, osoba, budynek, zdjęcie&#10;&#10;Opis wygenerowany automatycznie">
            <a:extLst>
              <a:ext uri="{FF2B5EF4-FFF2-40B4-BE49-F238E27FC236}">
                <a16:creationId xmlns:a16="http://schemas.microsoft.com/office/drawing/2014/main" id="{40108B2D-283B-0042-8108-6EB433105D5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28827" y="1978259"/>
            <a:ext cx="4448774" cy="3149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7441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68A4132F-DEC6-4332-A00C-A11AD4519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3" descr="Obraz zawierający zewnętrzne, trawa, mężczyzna, osoba&#10;&#10;Opis wygenerowany automatycznie">
            <a:extLst>
              <a:ext uri="{FF2B5EF4-FFF2-40B4-BE49-F238E27FC236}">
                <a16:creationId xmlns:a16="http://schemas.microsoft.com/office/drawing/2014/main" id="{52E0A6C6-E8A3-D54A-86D3-24D5EB2180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985" y="2925392"/>
            <a:ext cx="4260814" cy="1826063"/>
          </a:xfrm>
          <a:prstGeom prst="rect">
            <a:avLst/>
          </a:prstGeom>
        </p:spPr>
      </p:pic>
      <p:sp>
        <p:nvSpPr>
          <p:cNvPr id="16" name="Freeform: Shape 10">
            <a:extLst>
              <a:ext uri="{FF2B5EF4-FFF2-40B4-BE49-F238E27FC236}">
                <a16:creationId xmlns:a16="http://schemas.microsoft.com/office/drawing/2014/main" id="{64965EAE-E41A-435F-B993-07E824B6C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0"/>
            <a:ext cx="7539895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2">
            <a:extLst>
              <a:ext uri="{FF2B5EF4-FFF2-40B4-BE49-F238E27FC236}">
                <a16:creationId xmlns:a16="http://schemas.microsoft.com/office/drawing/2014/main" id="{152F8994-E6D4-4311-9548-C3607BC436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7092985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3015233-F300-9548-A6EC-00A1EBF2D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5529943" cy="1325563"/>
          </a:xfrm>
        </p:spPr>
        <p:txBody>
          <a:bodyPr>
            <a:normAutofit/>
          </a:bodyPr>
          <a:lstStyle/>
          <a:p>
            <a:r>
              <a:rPr lang="pl-PL" dirty="0"/>
              <a:t>Dzieciństwo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D78B66-F961-0247-934C-AB31A80C2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4128169" cy="3399518"/>
          </a:xfrm>
        </p:spPr>
        <p:txBody>
          <a:bodyPr>
            <a:noAutofit/>
          </a:bodyPr>
          <a:lstStyle/>
          <a:p>
            <a:r>
              <a:rPr lang="pl-PL" sz="1800" dirty="0"/>
              <a:t>Urodził się 3 sierpnia 1901 o godzinie 3:00 w </a:t>
            </a:r>
            <a:r>
              <a:rPr lang="pl-PL" sz="1800" dirty="0" err="1">
                <a:hlinkClick r:id="rId3" tooltip="Zuzel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Zuzeli</a:t>
            </a:r>
            <a:r>
              <a:rPr lang="pl-PL" sz="1800" dirty="0" err="1"/>
              <a:t>nad</a:t>
            </a:r>
            <a:r>
              <a:rPr lang="pl-PL" sz="1800" dirty="0"/>
              <a:t> Bugiem na </a:t>
            </a:r>
            <a:r>
              <a:rPr lang="pl-PL" sz="1800" dirty="0">
                <a:hlinkClick r:id="rId4" tooltip="Ziemia nurs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Ziemi nurskiej</a:t>
            </a:r>
            <a:r>
              <a:rPr lang="pl-PL" sz="1800" dirty="0"/>
              <a:t> (pogranicze </a:t>
            </a:r>
            <a:r>
              <a:rPr lang="pl-PL" sz="1800" dirty="0">
                <a:hlinkClick r:id="rId5" tooltip="Mazowsz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Mazowsza</a:t>
            </a:r>
            <a:r>
              <a:rPr lang="pl-PL" sz="1800" dirty="0"/>
              <a:t> i </a:t>
            </a:r>
            <a:r>
              <a:rPr lang="pl-PL" sz="1800" dirty="0">
                <a:hlinkClick r:id="rId6" tooltip="Podlas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Podlasia</a:t>
            </a:r>
            <a:r>
              <a:rPr lang="pl-PL" sz="1800" dirty="0"/>
              <a:t>) jako drugie dziecko wielodzietnej</a:t>
            </a:r>
            <a:r>
              <a:rPr lang="pl-PL" sz="1800" baseline="30000" dirty="0"/>
              <a:t> </a:t>
            </a:r>
            <a:r>
              <a:rPr lang="pl-PL" sz="1800" dirty="0"/>
              <a:t>rodziny rolników: Stanisława</a:t>
            </a:r>
            <a:r>
              <a:rPr lang="pl-PL" sz="1800" baseline="30000" dirty="0"/>
              <a:t> </a:t>
            </a:r>
            <a:r>
              <a:rPr lang="pl-PL" sz="1800" dirty="0"/>
              <a:t>(organisty miejscowego kościoła) i Julianny z d. Karp. Tego samego dnia został </a:t>
            </a:r>
            <a:r>
              <a:rPr lang="pl-PL" sz="1800" dirty="0">
                <a:hlinkClick r:id="rId7" tooltip="Chrzes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ochrzczony</a:t>
            </a:r>
            <a:r>
              <a:rPr lang="pl-PL" sz="1800" dirty="0"/>
              <a:t> w </a:t>
            </a:r>
            <a:r>
              <a:rPr lang="pl-PL" sz="1800" dirty="0">
                <a:hlinkClick r:id="rId8" tooltip="Parafia Przemienienia Pańskiego w Zuzel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parafii Przemienienia Pańskiego w Zuzeli</a:t>
            </a:r>
            <a:r>
              <a:rPr lang="pl-PL" sz="1800" baseline="30000" dirty="0"/>
              <a:t> </a:t>
            </a:r>
            <a:r>
              <a:rPr lang="pl-PL" sz="1800" dirty="0"/>
              <a:t> z rąk </a:t>
            </a:r>
            <a:r>
              <a:rPr lang="pl-PL" sz="1800" dirty="0">
                <a:hlinkClick r:id="rId9" tooltip="Proboszcz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proboszcza</a:t>
            </a:r>
            <a:r>
              <a:rPr lang="pl-PL" sz="1800" dirty="0"/>
              <a:t> ks. Antoniego Lipowskiego. W religijnej atmosferze domu rodzinnego uformował i pogłębił swoją wiarę, szczególnie </a:t>
            </a:r>
            <a:r>
              <a:rPr lang="pl-PL" sz="1800" dirty="0">
                <a:hlinkClick r:id="rId10" tooltip="Kult maryjn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kultu maryjnego</a:t>
            </a:r>
            <a:r>
              <a:rPr lang="pl-PL" sz="1800" dirty="0"/>
              <a:t>, co było powodem wyboru przyszłej drogi </a:t>
            </a:r>
            <a:r>
              <a:rPr lang="pl-PL" sz="1800" dirty="0">
                <a:hlinkClick r:id="rId11" tooltip="Życie konsekrowan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życia konsekrowanego</a:t>
            </a:r>
            <a:r>
              <a:rPr lang="pl-PL" sz="1800" dirty="0"/>
              <a:t>. W przemówieniu z 13 czerwca 1971 jakie wygłosił w Zuzeli tak wspominał okres dzieciństwa</a:t>
            </a:r>
          </a:p>
        </p:txBody>
      </p:sp>
    </p:spTree>
    <p:extLst>
      <p:ext uri="{BB962C8B-B14F-4D97-AF65-F5344CB8AC3E}">
        <p14:creationId xmlns:p14="http://schemas.microsoft.com/office/powerpoint/2010/main" val="2567168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6747FE-A95F-7345-9B71-DE57C332B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Biskup</a:t>
            </a:r>
            <a:r>
              <a:rPr lang="en-US" dirty="0"/>
              <a:t> </a:t>
            </a:r>
            <a:r>
              <a:rPr lang="en-US" dirty="0" err="1"/>
              <a:t>Lubelski</a:t>
            </a:r>
            <a:endParaRPr lang="en-US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0DCD3403-D026-4043-987E-B9F377502CFA}"/>
              </a:ext>
            </a:extLst>
          </p:cNvPr>
          <p:cNvSpPr txBox="1"/>
          <p:nvPr/>
        </p:nvSpPr>
        <p:spPr>
          <a:xfrm>
            <a:off x="762000" y="2279018"/>
            <a:ext cx="5314543" cy="33759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Po </a:t>
            </a:r>
            <a:r>
              <a:rPr lang="en-US" dirty="0" err="1">
                <a:effectLst/>
              </a:rPr>
              <a:t>zakończeniu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wojny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wrócił</a:t>
            </a:r>
            <a:r>
              <a:rPr lang="en-US" dirty="0">
                <a:effectLst/>
              </a:rPr>
              <a:t> do </a:t>
            </a:r>
            <a:r>
              <a:rPr lang="en-US" dirty="0" err="1">
                <a:effectLst/>
              </a:rPr>
              <a:t>Włocławka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gdzie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organizował</a:t>
            </a:r>
            <a:r>
              <a:rPr lang="en-US" dirty="0">
                <a:effectLst/>
              </a:rPr>
              <a:t> </a:t>
            </a:r>
            <a:r>
              <a:rPr lang="en-US" dirty="0">
                <a:hlinkClick r:id="rId2" tooltip="Wyższe Seminarium Duchowne we Włocławku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Wyższe Seminarium Duchowne</a:t>
            </a:r>
            <a:r>
              <a:rPr lang="en-US" dirty="0">
                <a:effectLst/>
              </a:rPr>
              <a:t> 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19 </a:t>
            </a:r>
            <a:r>
              <a:rPr lang="en-US" dirty="0" err="1">
                <a:effectLst/>
              </a:rPr>
              <a:t>marca</a:t>
            </a:r>
            <a:r>
              <a:rPr lang="en-US" dirty="0">
                <a:effectLst/>
              </a:rPr>
              <a:t> 1945 </a:t>
            </a:r>
            <a:r>
              <a:rPr lang="en-US" dirty="0" err="1">
                <a:effectLst/>
              </a:rPr>
              <a:t>został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jego</a:t>
            </a:r>
            <a:r>
              <a:rPr lang="en-US" dirty="0">
                <a:effectLst/>
              </a:rPr>
              <a:t> </a:t>
            </a:r>
            <a:r>
              <a:rPr lang="en-US" dirty="0">
                <a:hlinkClick r:id="rId3" tooltip="Rekto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rektorem</a:t>
            </a:r>
            <a:r>
              <a:rPr lang="en-US" baseline="30000" dirty="0"/>
              <a:t> 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Będąc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rektorem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profesorem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 </a:t>
            </a:r>
            <a:r>
              <a:rPr lang="en-US" dirty="0">
                <a:hlinkClick r:id="rId4" tooltip="Kierownictwo duchow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ojcem duchownym</a:t>
            </a:r>
            <a:r>
              <a:rPr lang="en-US" dirty="0">
                <a:effectLst/>
              </a:rPr>
              <a:t> </a:t>
            </a:r>
            <a:r>
              <a:rPr lang="en-US" dirty="0">
                <a:hlinkClick r:id="rId5" tooltip="Kleryk (student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kleryków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był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również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wikariuszem</a:t>
            </a:r>
            <a:r>
              <a:rPr lang="en-US" dirty="0">
                <a:effectLst/>
              </a:rPr>
              <a:t> w </a:t>
            </a:r>
            <a:r>
              <a:rPr lang="en-US" dirty="0">
                <a:hlinkClick r:id="rId6" tooltip="Parafia św. Jana Chrzciciela w Lubrańcu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parafii św. Jana Chrzciciela w Lubrańcu</a:t>
            </a:r>
            <a:r>
              <a:rPr lang="en-US" dirty="0">
                <a:effectLst/>
              </a:rPr>
              <a:t> 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 </a:t>
            </a:r>
            <a:r>
              <a:rPr lang="en-US" dirty="0">
                <a:hlinkClick r:id="rId7" tooltip="Proboszcz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proboszczem</a:t>
            </a:r>
            <a:r>
              <a:rPr lang="en-US" dirty="0">
                <a:effectLst/>
              </a:rPr>
              <a:t> </a:t>
            </a:r>
            <a:r>
              <a:rPr lang="en-US" dirty="0">
                <a:hlinkClick r:id="rId8" tooltip="Parafia św. Wojciecha Biskupa i Męczennika w Kłobi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parafii św. Wojciecha Biskupa i Męczennika w Kłobii</a:t>
            </a:r>
            <a:r>
              <a:rPr lang="en-US" dirty="0">
                <a:effectLst/>
              </a:rPr>
              <a:t> 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 </a:t>
            </a:r>
            <a:r>
              <a:rPr lang="en-US" dirty="0">
                <a:hlinkClick r:id="rId9" tooltip="Parafia Narodzenia Najświętszej Maryi Panny w Zgłowiączc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parafii Narodzenia Najświętszej Maryi Panny w Zgłowiączce</a:t>
            </a:r>
            <a:r>
              <a:rPr lang="en-US" dirty="0">
                <a:effectLst/>
              </a:rPr>
              <a:t>. 15 </a:t>
            </a:r>
            <a:r>
              <a:rPr lang="en-US" dirty="0" err="1">
                <a:effectLst/>
              </a:rPr>
              <a:t>sierpnia</a:t>
            </a:r>
            <a:r>
              <a:rPr lang="en-US" dirty="0">
                <a:effectLst/>
              </a:rPr>
              <a:t> 1945 </a:t>
            </a:r>
            <a:r>
              <a:rPr lang="en-US" dirty="0" err="1">
                <a:effectLst/>
              </a:rPr>
              <a:t>został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kanonikiem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kapituły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katedralnej</a:t>
            </a:r>
            <a:r>
              <a:rPr lang="en-US" dirty="0">
                <a:effectLst/>
              </a:rPr>
              <a:t> we </a:t>
            </a:r>
            <a:r>
              <a:rPr lang="en-US" dirty="0" err="1">
                <a:effectLst/>
              </a:rPr>
              <a:t>Włocławku</a:t>
            </a:r>
            <a:r>
              <a:rPr lang="en-US" dirty="0">
                <a:effectLst/>
              </a:rPr>
              <a:t>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effectLst/>
              </a:rPr>
              <a:t>4 </a:t>
            </a:r>
            <a:r>
              <a:rPr lang="en-US" dirty="0" err="1">
                <a:effectLst/>
              </a:rPr>
              <a:t>marca</a:t>
            </a:r>
            <a:r>
              <a:rPr lang="en-US" dirty="0">
                <a:effectLst/>
              </a:rPr>
              <a:t> 1946 </a:t>
            </a:r>
            <a:r>
              <a:rPr lang="en-US" dirty="0" err="1">
                <a:effectLst/>
              </a:rPr>
              <a:t>został</a:t>
            </a:r>
            <a:r>
              <a:rPr lang="en-US" dirty="0">
                <a:effectLst/>
              </a:rPr>
              <a:t> </a:t>
            </a:r>
            <a:r>
              <a:rPr lang="en-US" dirty="0">
                <a:hlinkClick r:id="rId10" tooltip="Prekonizacj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prekonizowany</a:t>
            </a:r>
            <a:r>
              <a:rPr lang="en-US" dirty="0">
                <a:effectLst/>
              </a:rPr>
              <a:t> </a:t>
            </a:r>
            <a:r>
              <a:rPr lang="en-US" dirty="0" err="1">
                <a:effectLst/>
              </a:rPr>
              <a:t>przez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papieża</a:t>
            </a:r>
            <a:r>
              <a:rPr lang="en-US" dirty="0">
                <a:effectLst/>
              </a:rPr>
              <a:t> </a:t>
            </a:r>
            <a:r>
              <a:rPr lang="en-US" dirty="0">
                <a:hlinkClick r:id="rId11" tooltip="Pius XI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Piusa XII</a:t>
            </a:r>
            <a:r>
              <a:rPr lang="en-US" dirty="0">
                <a:effectLst/>
              </a:rPr>
              <a:t> </a:t>
            </a:r>
            <a:r>
              <a:rPr lang="en-US" dirty="0">
                <a:hlinkClick r:id="rId12" tooltip="Biskup diecezjaln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biskupem diecezjalnym</a:t>
            </a:r>
            <a:r>
              <a:rPr lang="en-US" dirty="0">
                <a:effectLst/>
              </a:rPr>
              <a:t> </a:t>
            </a:r>
            <a:r>
              <a:rPr lang="en-US" dirty="0">
                <a:hlinkClick r:id="rId13" tooltip="Archidiecezja lubels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diecezji lubelskiej</a:t>
            </a:r>
            <a:r>
              <a:rPr lang="en-US" dirty="0">
                <a:effectLst/>
              </a:rPr>
              <a:t>. </a:t>
            </a:r>
            <a:r>
              <a:rPr lang="en-US" dirty="0">
                <a:hlinkClick r:id="rId14" tooltip="Sakr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Święcenia biskupie</a:t>
            </a:r>
            <a:r>
              <a:rPr lang="en-US" dirty="0">
                <a:effectLst/>
              </a:rPr>
              <a:t> </a:t>
            </a:r>
            <a:r>
              <a:rPr lang="en-US" dirty="0" err="1">
                <a:effectLst/>
              </a:rPr>
              <a:t>otrzymał</a:t>
            </a:r>
            <a:r>
              <a:rPr lang="en-US" dirty="0">
                <a:effectLst/>
              </a:rPr>
              <a:t> 12 </a:t>
            </a:r>
            <a:r>
              <a:rPr lang="en-US" dirty="0" err="1">
                <a:effectLst/>
              </a:rPr>
              <a:t>maja</a:t>
            </a:r>
            <a:r>
              <a:rPr lang="en-US" dirty="0">
                <a:effectLst/>
              </a:rPr>
              <a:t> z </a:t>
            </a:r>
            <a:r>
              <a:rPr lang="en-US" dirty="0" err="1">
                <a:effectLst/>
              </a:rPr>
              <a:t>rąk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kard</a:t>
            </a:r>
            <a:r>
              <a:rPr lang="en-US" dirty="0">
                <a:effectLst/>
              </a:rPr>
              <a:t>. </a:t>
            </a:r>
            <a:r>
              <a:rPr lang="en-US" dirty="0">
                <a:hlinkClick r:id="rId15" tooltip="August Hlon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Augusta Hlonda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prymasa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Polski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</a:t>
            </a:r>
            <a:r>
              <a:rPr lang="en-US" dirty="0">
                <a:effectLst/>
              </a:rPr>
              <a:t> </a:t>
            </a:r>
            <a:r>
              <a:rPr lang="en-US" dirty="0">
                <a:hlinkClick r:id="rId16" tooltip="Jasna Gór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Jasnej Górze</a:t>
            </a:r>
            <a:r>
              <a:rPr lang="en-US" dirty="0">
                <a:effectLst/>
              </a:rPr>
              <a:t>. W </a:t>
            </a:r>
            <a:r>
              <a:rPr lang="en-US" dirty="0" err="1">
                <a:effectLst/>
              </a:rPr>
              <a:t>swoim</a:t>
            </a:r>
            <a:r>
              <a:rPr lang="en-US" dirty="0">
                <a:effectLst/>
              </a:rPr>
              <a:t> </a:t>
            </a:r>
            <a:r>
              <a:rPr lang="en-US" dirty="0">
                <a:hlinkClick r:id="rId17" tooltip="Herb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herbie</a:t>
            </a:r>
            <a:r>
              <a:rPr lang="en-US" dirty="0">
                <a:effectLst/>
              </a:rPr>
              <a:t> </a:t>
            </a:r>
            <a:r>
              <a:rPr lang="en-US" dirty="0" err="1">
                <a:effectLst/>
              </a:rPr>
              <a:t>biskupim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umieścił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słowa</a:t>
            </a:r>
            <a:r>
              <a:rPr lang="en-US" dirty="0">
                <a:effectLst/>
              </a:rPr>
              <a:t> „Soli Deo” (</a:t>
            </a:r>
            <a:r>
              <a:rPr lang="en-US" dirty="0">
                <a:hlinkClick r:id="rId18" tooltip="Język polsk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pol.</a:t>
            </a:r>
            <a:r>
              <a:rPr lang="en-US" dirty="0">
                <a:effectLst/>
              </a:rPr>
              <a:t> </a:t>
            </a:r>
            <a:r>
              <a:rPr lang="en-US" i="1" dirty="0" err="1">
                <a:effectLst/>
              </a:rPr>
              <a:t>Samemu</a:t>
            </a:r>
            <a:r>
              <a:rPr lang="en-US" i="1" dirty="0">
                <a:effectLst/>
              </a:rPr>
              <a:t> </a:t>
            </a:r>
            <a:r>
              <a:rPr lang="en-US" i="1" dirty="0" err="1">
                <a:effectLst/>
              </a:rPr>
              <a:t>Bogu</a:t>
            </a:r>
            <a:r>
              <a:rPr lang="en-US" dirty="0">
                <a:effectLst/>
              </a:rPr>
              <a:t>).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br>
              <a:rPr lang="en-US" dirty="0"/>
            </a:br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Obraz 7" descr="Obraz zawierający budynek, zewnętrzne, osoba, mężczyzna&#10;&#10;Opis wygenerowany automatycznie">
            <a:extLst>
              <a:ext uri="{FF2B5EF4-FFF2-40B4-BE49-F238E27FC236}">
                <a16:creationId xmlns:a16="http://schemas.microsoft.com/office/drawing/2014/main" id="{EA5A6694-7976-7F42-AA68-0B0596AD4805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l="18672" r="8596" b="1"/>
          <a:stretch/>
        </p:blipFill>
        <p:spPr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526674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861D5C6-EB4C-0F4F-A049-349CEF67A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pl-PL" dirty="0"/>
              <a:t>Ciekawostki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8037B1-7030-A246-9220-5EA42D0AE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807"/>
            <a:ext cx="4936067" cy="3985155"/>
          </a:xfrm>
        </p:spPr>
        <p:txBody>
          <a:bodyPr>
            <a:normAutofit/>
          </a:bodyPr>
          <a:lstStyle/>
          <a:p>
            <a:r>
              <a:rPr lang="pl-PL" sz="2000" dirty="0"/>
              <a:t>W latach 1925-1929 studiował na Katolickim Uniwersytecie Lubelskim w wydziale Prawa Kanonicznego.</a:t>
            </a:r>
          </a:p>
          <a:p>
            <a:r>
              <a:rPr lang="pl-PL" sz="2000" dirty="0"/>
              <a:t>Pośmiertnie, w roku 1994, został odznaczony Orderem Orła Białego.</a:t>
            </a:r>
          </a:p>
          <a:p>
            <a:r>
              <a:rPr lang="pl-PL" sz="2000" dirty="0"/>
              <a:t>Zmarł na raka w Warszawie. ... </a:t>
            </a:r>
          </a:p>
          <a:p>
            <a:r>
              <a:rPr lang="pl-PL" sz="2000" dirty="0"/>
              <a:t>Jako jedyny polski kardynał czterokrotnie brał udział w konklawe, czyli wyborach nowego papieża.</a:t>
            </a:r>
          </a:p>
          <a:p>
            <a:endParaRPr lang="pl-PL" sz="20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8E92DF1F-04F3-8D49-8591-F8084BCB7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7734" y="2832288"/>
            <a:ext cx="4935970" cy="270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437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8EE6D0-CF1B-0A46-B120-6DC8BB432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3320859"/>
            <a:ext cx="4524973" cy="207633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/>
              <a:t>Koniec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763B9B-C375-374D-AFF2-11C9A498E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3" y="2348680"/>
            <a:ext cx="4524973" cy="9721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sz="2000"/>
              <a:t>Igor Mroziński</a:t>
            </a: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20655111-12E3-D445-B650-197836C385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42" r="1" b="21333"/>
          <a:stretch/>
        </p:blipFill>
        <p:spPr>
          <a:xfrm>
            <a:off x="6021086" y="544777"/>
            <a:ext cx="6170914" cy="6313225"/>
          </a:xfrm>
          <a:custGeom>
            <a:avLst/>
            <a:gdLst/>
            <a:ahLst/>
            <a:cxnLst/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531401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663</Words>
  <Application>Microsoft Macintosh PowerPoint</Application>
  <PresentationFormat>Panoramiczny</PresentationFormat>
  <Paragraphs>19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Motyw pakietu Office</vt:lpstr>
      <vt:lpstr>Stefan Wyszyński</vt:lpstr>
      <vt:lpstr>Najważniejsze informacje o Stefanie Wyszyńskim</vt:lpstr>
      <vt:lpstr>Choroba i śmierć</vt:lpstr>
      <vt:lpstr>Prezentacja programu PowerPoint</vt:lpstr>
      <vt:lpstr>Dzieciństwo</vt:lpstr>
      <vt:lpstr>Biskup Lubelski</vt:lpstr>
      <vt:lpstr>Ciekawostki</vt:lpstr>
      <vt:lpstr>Koniec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Stefan Wyszyński</dc:title>
  <dc:creator>ryszard mroziński</dc:creator>
  <cp:lastModifiedBy>ryszard mroziński</cp:lastModifiedBy>
  <cp:revision>2</cp:revision>
  <dcterms:created xsi:type="dcterms:W3CDTF">2020-05-31T10:34:39Z</dcterms:created>
  <dcterms:modified xsi:type="dcterms:W3CDTF">2020-05-31T10:58:36Z</dcterms:modified>
</cp:coreProperties>
</file>