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2152" y="861848"/>
            <a:ext cx="9343696" cy="756745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26075" y="7116477"/>
            <a:ext cx="10799194" cy="169974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Kardynał Stefan Wyszyński będzie beatyfikowany - Radio Pozna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30924" y="441434"/>
            <a:ext cx="3909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KARDYNAŁ STEFAN WYSZYŃSKI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30924" y="5171090"/>
            <a:ext cx="245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PRYMAS TYSIĄCLECIA – NASZ PATRON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4430"/>
      </p:ext>
    </p:extLst>
  </p:cSld>
  <p:clrMapOvr>
    <a:masterClrMapping/>
  </p:clrMapOvr>
  <p:transition spd="slow" advTm="5102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i="1" dirty="0">
                <a:latin typeface="Arial Narrow" panose="020B0606020202030204" pitchFamily="34" charset="0"/>
              </a:rPr>
              <a:t>• 1948 - po śmierci prymasa Augusta Hlonda, Wyszyński został niespodziewanie mianowany arcybiskupem metropolitą gnieźnieńskim i warszawskim oraz prymasem Polski </a:t>
            </a:r>
          </a:p>
        </p:txBody>
      </p:sp>
      <p:pic>
        <p:nvPicPr>
          <p:cNvPr id="8194" name="Picture 2" descr="Stefan Wyszyński – Wikipedia, wolna encyklopedi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72" y="2214695"/>
            <a:ext cx="2431846" cy="29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30014" y="2963917"/>
            <a:ext cx="297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>
                <a:latin typeface="Arial Black" panose="020B0A04020102020204" pitchFamily="34" charset="0"/>
              </a:rPr>
              <a:t>PRYMAS</a:t>
            </a:r>
            <a:endParaRPr lang="pl-PL" b="1" i="1" dirty="0">
              <a:latin typeface="Arial Black" panose="020B0A040201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966841" y="2869324"/>
            <a:ext cx="331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POLSKI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958662" y="5452263"/>
            <a:ext cx="6642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• 12 stycznia 1953 na konsystorzu w Rzymie został nominowany przez papieża Piusa XII kardynałem</a:t>
            </a:r>
          </a:p>
        </p:txBody>
      </p:sp>
    </p:spTree>
    <p:extLst>
      <p:ext uri="{BB962C8B-B14F-4D97-AF65-F5344CB8AC3E}">
        <p14:creationId xmlns:p14="http://schemas.microsoft.com/office/powerpoint/2010/main" val="3822046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98">
        <p15:prstTrans prst="fallOver"/>
      </p:transition>
    </mc:Choice>
    <mc:Fallback>
      <p:transition spd="slow" advTm="3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Arial Narrow" panose="020B0606020202030204" pitchFamily="34" charset="0"/>
              </a:rPr>
              <a:t>• Brał udział w łącznie czterech konklawe: 1958, 1963 (był wtedy jedynym przedstawicielem Europy Wschodniej) oraz w sierpniu i październiku 1978</a:t>
            </a:r>
          </a:p>
        </p:txBody>
      </p:sp>
      <p:pic>
        <p:nvPicPr>
          <p:cNvPr id="9218" name="Picture 2" descr="Obchody z okazji urodzin i święceń kapłańskich kardynała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4619"/>
            <a:ext cx="48768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4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68">
        <p:blinds dir="vert"/>
      </p:transition>
    </mc:Choice>
    <mc:Fallback>
      <p:transition spd="slow" advTm="4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i="1" dirty="0" smtClean="0">
                <a:latin typeface="Arial Black" panose="020B0A04020102020204" pitchFamily="34" charset="0"/>
              </a:rPr>
              <a:t>UWIĘZIENIE</a:t>
            </a:r>
            <a:endParaRPr lang="pl-PL" sz="4800" b="1" i="1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4400" y="2913630"/>
            <a:ext cx="10363826" cy="3424107"/>
          </a:xfrm>
        </p:spPr>
        <p:txBody>
          <a:bodyPr>
            <a:noAutofit/>
          </a:bodyPr>
          <a:lstStyle/>
          <a:p>
            <a:r>
              <a:rPr lang="pl-PL" i="1" dirty="0">
                <a:latin typeface="Arial Narrow" panose="020B0606020202030204" pitchFamily="34" charset="0"/>
              </a:rPr>
              <a:t>• 25 września 1953 – został internowany w ramach represji komunistów wobec Kościoła katolickiego. Późnym wieczorem tego dnia został zatrzymany w „małym salonie papieskim” znajdującym się na parterze Domu Arcybiskupów Warszawskich. Z rzeczy osobistych zabrał ze sobą tylko różaniec i brewiarz. Miejsca więzienia: </a:t>
            </a:r>
            <a:endParaRPr lang="pl-PL" i="1" dirty="0" smtClean="0">
              <a:latin typeface="Arial Narrow" panose="020B0606020202030204" pitchFamily="34" charset="0"/>
            </a:endParaRPr>
          </a:p>
          <a:p>
            <a:r>
              <a:rPr lang="pl-PL" i="1" dirty="0" smtClean="0">
                <a:latin typeface="Arial Black" panose="020B0A04020102020204" pitchFamily="34" charset="0"/>
              </a:rPr>
              <a:t>• </a:t>
            </a:r>
            <a:r>
              <a:rPr lang="pl-PL" i="1" dirty="0">
                <a:latin typeface="Arial Black" panose="020B0A04020102020204" pitchFamily="34" charset="0"/>
              </a:rPr>
              <a:t>Rywałd</a:t>
            </a:r>
            <a:r>
              <a:rPr lang="pl-PL" i="1" dirty="0">
                <a:latin typeface="Arial Narrow" panose="020B0606020202030204" pitchFamily="34" charset="0"/>
              </a:rPr>
              <a:t> (25 września 1953 – 12 października 1953), </a:t>
            </a:r>
            <a:endParaRPr lang="pl-PL" i="1" dirty="0" smtClean="0">
              <a:latin typeface="Arial Narrow" panose="020B0606020202030204" pitchFamily="34" charset="0"/>
            </a:endParaRPr>
          </a:p>
          <a:p>
            <a:r>
              <a:rPr lang="pl-PL" i="1" dirty="0" smtClean="0">
                <a:latin typeface="Arial Black" panose="020B0A04020102020204" pitchFamily="34" charset="0"/>
              </a:rPr>
              <a:t>• </a:t>
            </a:r>
            <a:r>
              <a:rPr lang="pl-PL" i="1" dirty="0">
                <a:latin typeface="Arial Black" panose="020B0A04020102020204" pitchFamily="34" charset="0"/>
              </a:rPr>
              <a:t>Stoczek </a:t>
            </a:r>
            <a:r>
              <a:rPr lang="pl-PL" i="1" dirty="0">
                <a:latin typeface="Arial Narrow" panose="020B0606020202030204" pitchFamily="34" charset="0"/>
              </a:rPr>
              <a:t>Klasztorny (12 października 1953 – 6 października 1954), </a:t>
            </a:r>
            <a:endParaRPr lang="pl-PL" i="1" dirty="0" smtClean="0">
              <a:latin typeface="Arial Narrow" panose="020B0606020202030204" pitchFamily="34" charset="0"/>
            </a:endParaRPr>
          </a:p>
          <a:p>
            <a:r>
              <a:rPr lang="pl-PL" i="1" dirty="0" smtClean="0">
                <a:latin typeface="Arial Black" panose="020B0A04020102020204" pitchFamily="34" charset="0"/>
              </a:rPr>
              <a:t>• </a:t>
            </a:r>
            <a:r>
              <a:rPr lang="pl-PL" i="1" dirty="0">
                <a:latin typeface="Arial Black" panose="020B0A04020102020204" pitchFamily="34" charset="0"/>
              </a:rPr>
              <a:t>Prudnik </a:t>
            </a:r>
            <a:r>
              <a:rPr lang="pl-PL" i="1" dirty="0">
                <a:latin typeface="Arial Narrow" panose="020B0606020202030204" pitchFamily="34" charset="0"/>
              </a:rPr>
              <a:t>(6 października 1954 – 27 października 1955), </a:t>
            </a:r>
            <a:endParaRPr lang="pl-PL" i="1" dirty="0" smtClean="0">
              <a:latin typeface="Arial Narrow" panose="020B0606020202030204" pitchFamily="34" charset="0"/>
            </a:endParaRPr>
          </a:p>
          <a:p>
            <a:r>
              <a:rPr lang="pl-PL" i="1" dirty="0" smtClean="0">
                <a:latin typeface="Arial Black" panose="020B0A04020102020204" pitchFamily="34" charset="0"/>
              </a:rPr>
              <a:t>• </a:t>
            </a:r>
            <a:r>
              <a:rPr lang="pl-PL" i="1" dirty="0">
                <a:latin typeface="Arial Black" panose="020B0A04020102020204" pitchFamily="34" charset="0"/>
              </a:rPr>
              <a:t>Komańcza </a:t>
            </a:r>
            <a:r>
              <a:rPr lang="pl-PL" i="1" dirty="0">
                <a:latin typeface="Arial Narrow" panose="020B0606020202030204" pitchFamily="34" charset="0"/>
              </a:rPr>
              <a:t>(27 października 1955 – 26 października 1956).</a:t>
            </a:r>
          </a:p>
        </p:txBody>
      </p:sp>
    </p:spTree>
    <p:extLst>
      <p:ext uri="{BB962C8B-B14F-4D97-AF65-F5344CB8AC3E}">
        <p14:creationId xmlns:p14="http://schemas.microsoft.com/office/powerpoint/2010/main" val="1710257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42">
        <p15:prstTrans prst="wind"/>
      </p:transition>
    </mc:Choice>
    <mc:Fallback>
      <p:transition spd="slow" advTm="3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i="1" dirty="0" smtClean="0">
                <a:latin typeface="Arial Black" panose="020B0A04020102020204" pitchFamily="34" charset="0"/>
              </a:rPr>
              <a:t>ŚMIERĆ</a:t>
            </a:r>
            <a:endParaRPr lang="pl-PL" sz="5400" b="1" i="1" dirty="0">
              <a:latin typeface="Arial Black" panose="020B0A04020102020204" pitchFamily="34" charset="0"/>
            </a:endParaRPr>
          </a:p>
        </p:txBody>
      </p:sp>
      <p:pic>
        <p:nvPicPr>
          <p:cNvPr id="10242" name="Picture 2" descr="Śmierć kardynała Stefana Wyszyńskiego. &quot;Ostatni królewski pogrzeb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54" y="2511972"/>
            <a:ext cx="4221217" cy="32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716111" y="2112579"/>
            <a:ext cx="47191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• W połowie marca 1981 u Wyszyńskiego rozpoznano chorobę nowotworową</a:t>
            </a:r>
            <a:r>
              <a:rPr lang="pl-PL" sz="2400" dirty="0" smtClean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pl-PL" sz="2400" dirty="0" smtClean="0"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• 16 maja 1981 prymas przyjął sakrament namaszczenia chorych. </a:t>
            </a:r>
            <a:endParaRPr lang="pl-PL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pl-PL" sz="2400" dirty="0" smtClean="0">
                <a:latin typeface="Arial Narrow" panose="020B0606020202030204" pitchFamily="34" charset="0"/>
              </a:rPr>
              <a:t>• </a:t>
            </a:r>
            <a:r>
              <a:rPr lang="pl-PL" sz="2400" dirty="0">
                <a:latin typeface="Arial Narrow" panose="020B0606020202030204" pitchFamily="34" charset="0"/>
              </a:rPr>
              <a:t>22 maja - ostatni raz wystąpił publicznie </a:t>
            </a:r>
            <a:endParaRPr lang="pl-PL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pl-PL" sz="2400" dirty="0" smtClean="0">
                <a:latin typeface="Arial Narrow" panose="020B0606020202030204" pitchFamily="34" charset="0"/>
              </a:rPr>
              <a:t>• </a:t>
            </a:r>
            <a:r>
              <a:rPr lang="pl-PL" sz="2400" dirty="0">
                <a:latin typeface="Arial Narrow" panose="020B0606020202030204" pitchFamily="34" charset="0"/>
              </a:rPr>
              <a:t>28 maja - zmarł w uroczystość Wniebowstąpienia </a:t>
            </a:r>
            <a:r>
              <a:rPr lang="pl-PL" sz="2400" dirty="0" smtClean="0">
                <a:latin typeface="Arial Narrow" panose="020B0606020202030204" pitchFamily="34" charset="0"/>
              </a:rPr>
              <a:t>Pańskiego</a:t>
            </a:r>
          </a:p>
          <a:p>
            <a:pPr algn="ctr"/>
            <a:r>
              <a:rPr lang="pl-PL" sz="2400" dirty="0" smtClean="0"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• od 28 do 31 maja – żałoba narodowa </a:t>
            </a:r>
          </a:p>
        </p:txBody>
      </p:sp>
    </p:spTree>
    <p:extLst>
      <p:ext uri="{BB962C8B-B14F-4D97-AF65-F5344CB8AC3E}">
        <p14:creationId xmlns:p14="http://schemas.microsoft.com/office/powerpoint/2010/main" val="884170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25">
        <p15:prstTrans prst="pageCurlDouble"/>
      </p:transition>
    </mc:Choice>
    <mc:Fallback>
      <p:transition spd="slow" advTm="7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PAMIĘTAMY !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94592" y="6579476"/>
            <a:ext cx="2194414" cy="3205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272" name="Picture 8" descr="Łomża - Pomnik Kardynała Stefana Wyszyńskiego. Atrakc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6" y="1986455"/>
            <a:ext cx="3184635" cy="44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677103" y="2584952"/>
            <a:ext cx="7283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• 3 maja 1994 - został pośmiertnie odznaczony Orderem Orła </a:t>
            </a:r>
            <a:r>
              <a:rPr lang="pl-PL" sz="2400" dirty="0" smtClean="0">
                <a:latin typeface="Arial Narrow" panose="020B0606020202030204" pitchFamily="34" charset="0"/>
              </a:rPr>
              <a:t>Białego</a:t>
            </a:r>
          </a:p>
          <a:p>
            <a:pPr algn="ctr"/>
            <a:r>
              <a:rPr lang="pl-PL" sz="2400" dirty="0" smtClean="0"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• Rok 2001 był Rokiem Kardynała Wyszyńskiego. </a:t>
            </a:r>
            <a:endParaRPr lang="pl-PL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pl-PL" sz="2400" dirty="0" smtClean="0">
                <a:latin typeface="Arial Narrow" panose="020B0606020202030204" pitchFamily="34" charset="0"/>
              </a:rPr>
              <a:t>• </a:t>
            </a:r>
            <a:r>
              <a:rPr lang="pl-PL" sz="2400" dirty="0">
                <a:latin typeface="Arial Narrow" panose="020B0606020202030204" pitchFamily="34" charset="0"/>
              </a:rPr>
              <a:t>1998 - powołano Fundację „Dziedzictwo Stefana Kardynała Wyszyńskiego” </a:t>
            </a:r>
            <a:endParaRPr lang="pl-PL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pl-PL" sz="2400" dirty="0" smtClean="0">
                <a:latin typeface="Arial Narrow" panose="020B0606020202030204" pitchFamily="34" charset="0"/>
              </a:rPr>
              <a:t>• </a:t>
            </a:r>
            <a:r>
              <a:rPr lang="pl-PL" sz="2400" dirty="0">
                <a:latin typeface="Arial Narrow" panose="020B0606020202030204" pitchFamily="34" charset="0"/>
              </a:rPr>
              <a:t>1 października 1999 - przekształcono warszawską Akademię Teologii Katolickiej w Uniwersytet Kardynała Stefana Wyszyńskiego.</a:t>
            </a:r>
          </a:p>
        </p:txBody>
      </p:sp>
    </p:spTree>
    <p:extLst>
      <p:ext uri="{BB962C8B-B14F-4D97-AF65-F5344CB8AC3E}">
        <p14:creationId xmlns:p14="http://schemas.microsoft.com/office/powerpoint/2010/main" val="111864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23">
        <p:dissolve/>
      </p:transition>
    </mc:Choice>
    <mc:Fallback>
      <p:transition spd="slow" advTm="212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Życiorys Stefana Wyszyńskiego | Instytut Prymasow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67" y="788276"/>
            <a:ext cx="2291254" cy="31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zcigodny Sługa Boży Stefan Wyszyński w fotografii | PISK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77" y="788276"/>
            <a:ext cx="2317500" cy="31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577340" y="4137660"/>
            <a:ext cx="252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MAMA - JULIANNA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997277" y="4137660"/>
            <a:ext cx="246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OJCIEC - STANISŁAW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2960" y="5029200"/>
            <a:ext cx="955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STEFAN URODZIŁ SIĘ W ZUZELA NAD BUGIEM 3 SIERPNIA 1901 ROKU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8247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753">
        <p:split orient="vert"/>
      </p:transition>
    </mc:Choice>
    <mc:Fallback>
      <p:transition spd="slow" advTm="875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497330"/>
            <a:ext cx="6812905" cy="2491740"/>
          </a:xfrm>
        </p:spPr>
        <p:txBody>
          <a:bodyPr>
            <a:normAutofit/>
          </a:bodyPr>
          <a:lstStyle/>
          <a:p>
            <a:r>
              <a:rPr lang="pl-PL" sz="9600" b="1" i="1" dirty="0" smtClean="0"/>
              <a:t>LATA</a:t>
            </a:r>
            <a:endParaRPr lang="pl-PL" sz="96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023110" y="3326130"/>
            <a:ext cx="9254490" cy="2465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800" b="1" i="1" dirty="0" smtClean="0"/>
              <a:t>NAUKI</a:t>
            </a:r>
            <a:endParaRPr lang="pl-PL" sz="8800" b="1" i="1" dirty="0"/>
          </a:p>
        </p:txBody>
      </p:sp>
    </p:spTree>
    <p:extLst>
      <p:ext uri="{BB962C8B-B14F-4D97-AF65-F5344CB8AC3E}">
        <p14:creationId xmlns:p14="http://schemas.microsoft.com/office/powerpoint/2010/main" val="146500333"/>
      </p:ext>
    </p:extLst>
  </p:cSld>
  <p:clrMapOvr>
    <a:masterClrMapping/>
  </p:clrMapOvr>
  <p:transition spd="slow" advTm="277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08084" y="1451610"/>
            <a:ext cx="10363826" cy="453389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3074" name="Picture 2" descr="Galeria - Wyszyński - polskieradi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67" y="3063419"/>
            <a:ext cx="225233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71650" y="686336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Narrow" panose="020B0606020202030204" pitchFamily="34" charset="0"/>
              </a:rPr>
              <a:t>• 1912–1915 - był uczniem Gimnazjum Wojciecha Górskiego w </a:t>
            </a:r>
            <a:r>
              <a:rPr lang="pl-PL" sz="2400" dirty="0" smtClean="0">
                <a:latin typeface="Arial Narrow" panose="020B0606020202030204" pitchFamily="34" charset="0"/>
              </a:rPr>
              <a:t>Warszawie</a:t>
            </a:r>
          </a:p>
          <a:p>
            <a:r>
              <a:rPr lang="pl-PL" sz="2400" dirty="0" smtClean="0"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• 1915–1917 - uczęszczał do Prywatnej Siedmioklasowej Szkoły Handlowej Męskiej w </a:t>
            </a:r>
            <a:r>
              <a:rPr lang="pl-PL" sz="2400" dirty="0" smtClean="0">
                <a:latin typeface="Arial Narrow" panose="020B0606020202030204" pitchFamily="34" charset="0"/>
              </a:rPr>
              <a:t>Łomży</a:t>
            </a:r>
          </a:p>
          <a:p>
            <a:r>
              <a:rPr lang="pl-PL" sz="2400" dirty="0" smtClean="0"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• 1917–1920 - uczył się w liceum włocławskim im. Piusa X (Niższe Seminarium Duchowne)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03570" y="3406140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• 1920–1924 - był klerykiem </a:t>
            </a:r>
            <a:r>
              <a:rPr lang="pl-PL" sz="2400" dirty="0">
                <a:latin typeface="Arial Narrow" panose="020B0606020202030204" pitchFamily="34" charset="0"/>
              </a:rPr>
              <a:t>Wyższego</a:t>
            </a:r>
            <a:r>
              <a:rPr lang="pl-PL" sz="2400" dirty="0"/>
              <a:t> Seminarium Duchownego we Włocławku</a:t>
            </a:r>
          </a:p>
        </p:txBody>
      </p:sp>
    </p:spTree>
    <p:extLst>
      <p:ext uri="{BB962C8B-B14F-4D97-AF65-F5344CB8AC3E}">
        <p14:creationId xmlns:p14="http://schemas.microsoft.com/office/powerpoint/2010/main" val="58162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6">
        <p:fade/>
      </p:transition>
    </mc:Choice>
    <mc:Fallback>
      <p:transition spd="med" advTm="16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186" y="4725488"/>
            <a:ext cx="7514897" cy="1065712"/>
          </a:xfrm>
        </p:spPr>
        <p:txBody>
          <a:bodyPr>
            <a:normAutofit/>
          </a:bodyPr>
          <a:lstStyle/>
          <a:p>
            <a:r>
              <a:rPr lang="pl-PL" sz="4800" b="1" dirty="0" smtClean="0"/>
              <a:t>ŚWIĘCENIA</a:t>
            </a:r>
            <a:endParaRPr lang="pl-PL" sz="4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57280" y="2366963"/>
            <a:ext cx="2905005" cy="3424237"/>
          </a:xfrm>
          <a:prstGeom prst="rect">
            <a:avLst/>
          </a:prstGeom>
        </p:spPr>
      </p:pic>
      <p:pic>
        <p:nvPicPr>
          <p:cNvPr id="4098" name="Picture 2" descr="Prymas Tysiącle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63" y="1192299"/>
            <a:ext cx="2356398" cy="32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zylika katedralna Wniebowzięcia Najświętszej Maryi Panny w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06" y="4165658"/>
            <a:ext cx="2753711" cy="19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109545" y="1555531"/>
            <a:ext cx="7357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>
                <a:latin typeface="Arial Narrow" panose="020B0606020202030204" pitchFamily="34" charset="0"/>
              </a:rPr>
              <a:t>• 3 sierpnia 1924 (w dniu swoich 23. </a:t>
            </a:r>
            <a:r>
              <a:rPr lang="pl-PL" sz="3600" dirty="0">
                <a:latin typeface="Arial Narrow" panose="020B0606020202030204" pitchFamily="34" charset="0"/>
              </a:rPr>
              <a:t>urodzin) przyjął święcenia kapłańskie we włocławskiej bazylice katedralnej</a:t>
            </a:r>
          </a:p>
        </p:txBody>
      </p:sp>
    </p:spTree>
    <p:extLst>
      <p:ext uri="{BB962C8B-B14F-4D97-AF65-F5344CB8AC3E}">
        <p14:creationId xmlns:p14="http://schemas.microsoft.com/office/powerpoint/2010/main" val="351134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28">
        <p14:reveal/>
      </p:transition>
    </mc:Choice>
    <mc:Fallback>
      <p:transition spd="slow" advTm="9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6" name="Picture 6" descr="Wydział Prawa, Prawa Kanonicznego i Administracji Katolickieg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20" y="722531"/>
            <a:ext cx="5866852" cy="3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072055" y="4771697"/>
            <a:ext cx="601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>
                <a:latin typeface="Arial Rounded MT Bold" panose="020F0704030504030204" pitchFamily="34" charset="0"/>
              </a:rPr>
              <a:t>Wydział Prawa, Prawa Kanonicznego i Administracji Katolickiego Uniwersytetu Lubelskiego Jana Pawła II</a:t>
            </a:r>
            <a:endParaRPr lang="pl-PL" dirty="0">
              <a:latin typeface="Arial Rounded MT Bold" panose="020F07040305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51228" y="987972"/>
            <a:ext cx="38678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>
                <a:latin typeface="Arial Narrow" panose="020B0606020202030204" pitchFamily="34" charset="0"/>
              </a:rPr>
              <a:t>• 1925–1929 - był studentem Wydziału Prawa Kanonicznego oraz Wydziału Prawa i Nauk Ekonomiczno-Społecznych Katolickiego Uniwersytetu Lubelskiego, który ukończył z doktoratem na temat Prawa rodziny, Kościoła i państwa do szkoły</a:t>
            </a:r>
            <a:endParaRPr lang="pl-PL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44338"/>
      </p:ext>
    </p:extLst>
  </p:cSld>
  <p:clrMapOvr>
    <a:masterClrMapping/>
  </p:clrMapOvr>
  <p:transition spd="slow" advTm="1355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292772"/>
            <a:ext cx="10364451" cy="5665075"/>
          </a:xfrm>
        </p:spPr>
        <p:txBody>
          <a:bodyPr>
            <a:normAutofit/>
          </a:bodyPr>
          <a:lstStyle/>
          <a:p>
            <a:r>
              <a:rPr lang="pl-PL" i="1" dirty="0">
                <a:latin typeface="Arial Narrow" panose="020B0606020202030204" pitchFamily="34" charset="0"/>
              </a:rPr>
              <a:t>• Po wybuchu II wojny światowej ukrywał się we wsi </a:t>
            </a:r>
            <a:r>
              <a:rPr lang="pl-PL" i="1" dirty="0" smtClean="0">
                <a:latin typeface="Arial Narrow" panose="020B0606020202030204" pitchFamily="34" charset="0"/>
              </a:rPr>
              <a:t>Stanisławka</a:t>
            </a:r>
            <a:br>
              <a:rPr lang="pl-PL" i="1" dirty="0" smtClean="0">
                <a:latin typeface="Arial Narrow" panose="020B0606020202030204" pitchFamily="34" charset="0"/>
              </a:rPr>
            </a:br>
            <a:r>
              <a:rPr lang="pl-PL" i="1" dirty="0" smtClean="0">
                <a:latin typeface="Arial Narrow" panose="020B0606020202030204" pitchFamily="34" charset="0"/>
              </a:rPr>
              <a:t> </a:t>
            </a:r>
            <a:r>
              <a:rPr lang="pl-PL" i="1" dirty="0">
                <a:latin typeface="Arial Narrow" panose="020B0606020202030204" pitchFamily="34" charset="0"/>
              </a:rPr>
              <a:t>• Podczas powstania warszawskiego był kapelanem Grupy AK Kampinos, działającej m.in. w Laskach, oraz szpitala powstańczego • „Radwan III” – pseudonim Stefana Wyszyńskiego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082567"/>
            <a:ext cx="10363826" cy="1303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i="1" dirty="0" smtClean="0">
                <a:latin typeface="Arial Black" panose="020B0A04020102020204" pitchFamily="34" charset="0"/>
              </a:rPr>
              <a:t>W TRAKCIE WOJNY</a:t>
            </a:r>
            <a:endParaRPr lang="pl-PL" sz="44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9594"/>
      </p:ext>
    </p:extLst>
  </p:cSld>
  <p:clrMapOvr>
    <a:masterClrMapping/>
  </p:clrMapOvr>
  <p:transition spd="slow" advTm="1279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84983" y="627761"/>
            <a:ext cx="4784327" cy="1180018"/>
          </a:xfrm>
        </p:spPr>
        <p:txBody>
          <a:bodyPr/>
          <a:lstStyle/>
          <a:p>
            <a:r>
              <a:rPr lang="pl-PL" i="1" dirty="0" smtClean="0">
                <a:latin typeface="Arial Black" panose="020B0A04020102020204" pitchFamily="34" charset="0"/>
              </a:rPr>
              <a:t>KONIEC WOJNY</a:t>
            </a:r>
            <a:endParaRPr lang="pl-PL" i="1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591503" y="2144111"/>
            <a:ext cx="6127531" cy="3657599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• Po wojnie reorganizował seminarium duchowne we Włocławku i został jego rektorem. </a:t>
            </a:r>
            <a:endParaRPr lang="pl-PL" sz="2400" dirty="0" smtClean="0"/>
          </a:p>
          <a:p>
            <a:pPr algn="ctr"/>
            <a:r>
              <a:rPr lang="pl-PL" sz="2400" dirty="0" smtClean="0"/>
              <a:t>• </a:t>
            </a:r>
            <a:r>
              <a:rPr lang="pl-PL" sz="2400" dirty="0"/>
              <a:t>Od 4 marca 1946 był biskupem diecezjalnym diecezji lubelskiej</a:t>
            </a:r>
          </a:p>
        </p:txBody>
      </p:sp>
      <p:pic>
        <p:nvPicPr>
          <p:cNvPr id="6146" name="Picture 2" descr="Archidiecezja lubelska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67" y="1807779"/>
            <a:ext cx="3132082" cy="40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9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488">
        <p:circle/>
      </p:transition>
    </mc:Choice>
    <mc:Fallback>
      <p:transition spd="slow" advTm="148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/>
              <a:t>HERB BISKUPI</a:t>
            </a:r>
            <a:endParaRPr lang="pl-PL" sz="4800" b="1" dirty="0"/>
          </a:p>
        </p:txBody>
      </p:sp>
      <p:pic>
        <p:nvPicPr>
          <p:cNvPr id="7170" name="Picture 2" descr="Herb kardynała Stefana Wyszyńskiego – Wikipedia, wolna encyklopedi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2377474"/>
            <a:ext cx="2845626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07724" y="2322786"/>
            <a:ext cx="55074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 Narrow" panose="020B0606020202030204" pitchFamily="34" charset="0"/>
              </a:rPr>
              <a:t>• W górnej części herbu biskupa lubelskiego znalazł się wizerunek Matki Bożej Jasnogórskiej, w części dolnej głowa św. Jana Chrzciciela na misie oraz lilie. Z tarczy wyrastał podwójny krzyż. Dewizą było hasło "Soli </a:t>
            </a:r>
            <a:r>
              <a:rPr lang="pl-PL" sz="2800" dirty="0" err="1">
                <a:latin typeface="Arial Narrow" panose="020B0606020202030204" pitchFamily="34" charset="0"/>
              </a:rPr>
              <a:t>Deo</a:t>
            </a:r>
            <a:r>
              <a:rPr lang="pl-PL" sz="2800" dirty="0">
                <a:latin typeface="Arial Narrow" panose="020B0606020202030204" pitchFamily="34" charset="0"/>
              </a:rPr>
              <a:t>", czyli "Samemu Bogu". </a:t>
            </a:r>
          </a:p>
        </p:txBody>
      </p:sp>
    </p:spTree>
    <p:extLst>
      <p:ext uri="{BB962C8B-B14F-4D97-AF65-F5344CB8AC3E}">
        <p14:creationId xmlns:p14="http://schemas.microsoft.com/office/powerpoint/2010/main" val="190217405"/>
      </p:ext>
    </p:extLst>
  </p:cSld>
  <p:clrMapOvr>
    <a:masterClrMapping/>
  </p:clrMapOvr>
  <p:transition spd="med" advTm="1154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77</TotalTime>
  <Words>487</Words>
  <Application>Microsoft Office PowerPoint</Application>
  <PresentationFormat>Panoramiczny</PresentationFormat>
  <Paragraphs>45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Arial Narrow</vt:lpstr>
      <vt:lpstr>Arial Rounded MT Bold</vt:lpstr>
      <vt:lpstr>Tw Cen MT</vt:lpstr>
      <vt:lpstr>Kropla</vt:lpstr>
      <vt:lpstr>Prezentacja programu PowerPoint</vt:lpstr>
      <vt:lpstr>Prezentacja programu PowerPoint</vt:lpstr>
      <vt:lpstr>LATA</vt:lpstr>
      <vt:lpstr>Prezentacja programu PowerPoint</vt:lpstr>
      <vt:lpstr>ŚWIĘCENIA</vt:lpstr>
      <vt:lpstr>Prezentacja programu PowerPoint</vt:lpstr>
      <vt:lpstr>• Po wybuchu II wojny światowej ukrywał się we wsi Stanisławka  • Podczas powstania warszawskiego był kapelanem Grupy AK Kampinos, działającej m.in. w Laskach, oraz szpitala powstańczego • „Radwan III” – pseudonim Stefana Wyszyńskiego </vt:lpstr>
      <vt:lpstr>KONIEC WOJNY</vt:lpstr>
      <vt:lpstr>HERB BISKUPI</vt:lpstr>
      <vt:lpstr>• 1948 - po śmierci prymasa Augusta Hlonda, Wyszyński został niespodziewanie mianowany arcybiskupem metropolitą gnieźnieńskim i warszawskim oraz prymasem Polski </vt:lpstr>
      <vt:lpstr>• Brał udział w łącznie czterech konklawe: 1958, 1963 (był wtedy jedynym przedstawicielem Europy Wschodniej) oraz w sierpniu i październiku 1978</vt:lpstr>
      <vt:lpstr>UWIĘZIENIE</vt:lpstr>
      <vt:lpstr>ŚMIERĆ</vt:lpstr>
      <vt:lpstr>PAMIĘTAMY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Uczeń</dc:creator>
  <cp:lastModifiedBy>Uczeń</cp:lastModifiedBy>
  <cp:revision>9</cp:revision>
  <dcterms:created xsi:type="dcterms:W3CDTF">2020-05-24T14:53:57Z</dcterms:created>
  <dcterms:modified xsi:type="dcterms:W3CDTF">2020-05-24T16:11:31Z</dcterms:modified>
</cp:coreProperties>
</file>